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4"/>
  </p:notesMasterIdLst>
  <p:handoutMasterIdLst>
    <p:handoutMasterId r:id="rId15"/>
  </p:handoutMasterIdLst>
  <p:sldIdLst>
    <p:sldId id="256" r:id="rId2"/>
    <p:sldId id="263" r:id="rId3"/>
    <p:sldId id="257" r:id="rId4"/>
    <p:sldId id="264" r:id="rId5"/>
    <p:sldId id="258" r:id="rId6"/>
    <p:sldId id="265" r:id="rId7"/>
    <p:sldId id="259" r:id="rId8"/>
    <p:sldId id="260" r:id="rId9"/>
    <p:sldId id="261" r:id="rId10"/>
    <p:sldId id="262" r:id="rId11"/>
    <p:sldId id="267" r:id="rId12"/>
    <p:sldId id="266" r:id="rId1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6C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39"/>
    <p:restoredTop sz="79494"/>
  </p:normalViewPr>
  <p:slideViewPr>
    <p:cSldViewPr>
      <p:cViewPr varScale="1">
        <p:scale>
          <a:sx n="100" d="100"/>
          <a:sy n="100" d="100"/>
        </p:scale>
        <p:origin x="168" y="22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B1176C-712A-9D40-A7D0-92254875D5F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8DF1C7A-4303-DC4C-BE6C-4569E8256B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C40C61-9E7E-114F-A87C-B874D4B30637}" type="datetimeFigureOut">
              <a:rPr lang="en-US" smtClean="0"/>
              <a:t>3/12/20</a:t>
            </a:fld>
            <a:endParaRPr lang="en-US"/>
          </a:p>
        </p:txBody>
      </p:sp>
      <p:sp>
        <p:nvSpPr>
          <p:cNvPr id="4" name="Footer Placeholder 3">
            <a:extLst>
              <a:ext uri="{FF2B5EF4-FFF2-40B4-BE49-F238E27FC236}">
                <a16:creationId xmlns:a16="http://schemas.microsoft.com/office/drawing/2014/main" id="{2843C69E-A501-504D-8EC1-F2A3C963FD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1661B44-5B74-6848-B5E8-E7449846EDF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F524039-CC35-7945-9D07-B5A0AFE4C303}" type="slidenum">
              <a:rPr lang="en-US" smtClean="0"/>
              <a:t>‹#›</a:t>
            </a:fld>
            <a:endParaRPr lang="en-US"/>
          </a:p>
        </p:txBody>
      </p:sp>
    </p:spTree>
    <p:extLst>
      <p:ext uri="{BB962C8B-B14F-4D97-AF65-F5344CB8AC3E}">
        <p14:creationId xmlns:p14="http://schemas.microsoft.com/office/powerpoint/2010/main" val="3738101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6B45D9-8CD2-D042-AEB1-901132D5B059}" type="datetimeFigureOut">
              <a:rPr lang="en-US" smtClean="0"/>
              <a:t>3/12/20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0D37FC-8CBF-E248-ADAE-D54BAE2406AE}" type="slidenum">
              <a:rPr lang="en-US" smtClean="0"/>
              <a:t>‹#›</a:t>
            </a:fld>
            <a:endParaRPr lang="en-US"/>
          </a:p>
        </p:txBody>
      </p:sp>
    </p:spTree>
    <p:extLst>
      <p:ext uri="{BB962C8B-B14F-4D97-AF65-F5344CB8AC3E}">
        <p14:creationId xmlns:p14="http://schemas.microsoft.com/office/powerpoint/2010/main" val="1634425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1</a:t>
            </a:fld>
            <a:endParaRPr lang="en-US"/>
          </a:p>
        </p:txBody>
      </p:sp>
    </p:spTree>
    <p:extLst>
      <p:ext uri="{BB962C8B-B14F-4D97-AF65-F5344CB8AC3E}">
        <p14:creationId xmlns:p14="http://schemas.microsoft.com/office/powerpoint/2010/main" val="723083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10</a:t>
            </a:fld>
            <a:endParaRPr lang="en-US"/>
          </a:p>
        </p:txBody>
      </p:sp>
    </p:spTree>
    <p:extLst>
      <p:ext uri="{BB962C8B-B14F-4D97-AF65-F5344CB8AC3E}">
        <p14:creationId xmlns:p14="http://schemas.microsoft.com/office/powerpoint/2010/main" val="2342895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12</a:t>
            </a:fld>
            <a:endParaRPr lang="en-US"/>
          </a:p>
        </p:txBody>
      </p:sp>
    </p:spTree>
    <p:extLst>
      <p:ext uri="{BB962C8B-B14F-4D97-AF65-F5344CB8AC3E}">
        <p14:creationId xmlns:p14="http://schemas.microsoft.com/office/powerpoint/2010/main" val="4128672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2</a:t>
            </a:fld>
            <a:endParaRPr lang="en-US"/>
          </a:p>
        </p:txBody>
      </p:sp>
    </p:spTree>
    <p:extLst>
      <p:ext uri="{BB962C8B-B14F-4D97-AF65-F5344CB8AC3E}">
        <p14:creationId xmlns:p14="http://schemas.microsoft.com/office/powerpoint/2010/main" val="3055226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0D37FC-8CBF-E248-ADAE-D54BAE2406AE}" type="slidenum">
              <a:rPr lang="en-US" smtClean="0"/>
              <a:t>3</a:t>
            </a:fld>
            <a:endParaRPr lang="en-US"/>
          </a:p>
        </p:txBody>
      </p:sp>
    </p:spTree>
    <p:extLst>
      <p:ext uri="{BB962C8B-B14F-4D97-AF65-F5344CB8AC3E}">
        <p14:creationId xmlns:p14="http://schemas.microsoft.com/office/powerpoint/2010/main" val="305049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4</a:t>
            </a:fld>
            <a:endParaRPr lang="en-US"/>
          </a:p>
        </p:txBody>
      </p:sp>
    </p:spTree>
    <p:extLst>
      <p:ext uri="{BB962C8B-B14F-4D97-AF65-F5344CB8AC3E}">
        <p14:creationId xmlns:p14="http://schemas.microsoft.com/office/powerpoint/2010/main" val="2427156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5</a:t>
            </a:fld>
            <a:endParaRPr lang="en-US"/>
          </a:p>
        </p:txBody>
      </p:sp>
    </p:spTree>
    <p:extLst>
      <p:ext uri="{BB962C8B-B14F-4D97-AF65-F5344CB8AC3E}">
        <p14:creationId xmlns:p14="http://schemas.microsoft.com/office/powerpoint/2010/main" val="128233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6</a:t>
            </a:fld>
            <a:endParaRPr lang="en-US"/>
          </a:p>
        </p:txBody>
      </p:sp>
    </p:spTree>
    <p:extLst>
      <p:ext uri="{BB962C8B-B14F-4D97-AF65-F5344CB8AC3E}">
        <p14:creationId xmlns:p14="http://schemas.microsoft.com/office/powerpoint/2010/main" val="1425593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7</a:t>
            </a:fld>
            <a:endParaRPr lang="en-US"/>
          </a:p>
        </p:txBody>
      </p:sp>
    </p:spTree>
    <p:extLst>
      <p:ext uri="{BB962C8B-B14F-4D97-AF65-F5344CB8AC3E}">
        <p14:creationId xmlns:p14="http://schemas.microsoft.com/office/powerpoint/2010/main" val="2806031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8</a:t>
            </a:fld>
            <a:endParaRPr lang="en-US"/>
          </a:p>
        </p:txBody>
      </p:sp>
    </p:spTree>
    <p:extLst>
      <p:ext uri="{BB962C8B-B14F-4D97-AF65-F5344CB8AC3E}">
        <p14:creationId xmlns:p14="http://schemas.microsoft.com/office/powerpoint/2010/main" val="906506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0D37FC-8CBF-E248-ADAE-D54BAE2406AE}" type="slidenum">
              <a:rPr lang="en-US" smtClean="0"/>
              <a:t>9</a:t>
            </a:fld>
            <a:endParaRPr lang="en-US"/>
          </a:p>
        </p:txBody>
      </p:sp>
    </p:spTree>
    <p:extLst>
      <p:ext uri="{BB962C8B-B14F-4D97-AF65-F5344CB8AC3E}">
        <p14:creationId xmlns:p14="http://schemas.microsoft.com/office/powerpoint/2010/main" val="2103851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2" descr="big_logo_t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3600" y="1"/>
            <a:ext cx="4978400" cy="107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Line 43"/>
          <p:cNvSpPr>
            <a:spLocks noChangeShapeType="1"/>
          </p:cNvSpPr>
          <p:nvPr/>
        </p:nvSpPr>
        <p:spPr bwMode="auto">
          <a:xfrm>
            <a:off x="1524000" y="1219200"/>
            <a:ext cx="0" cy="5105400"/>
          </a:xfrm>
          <a:prstGeom prst="line">
            <a:avLst/>
          </a:prstGeom>
          <a:noFill/>
          <a:ln w="19050">
            <a:solidFill>
              <a:schemeClr val="bg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123" name="Rectangle 3"/>
          <p:cNvSpPr>
            <a:spLocks noGrp="1" noChangeArrowheads="1"/>
          </p:cNvSpPr>
          <p:nvPr>
            <p:ph type="ctrTitle"/>
          </p:nvPr>
        </p:nvSpPr>
        <p:spPr>
          <a:xfrm>
            <a:off x="1727200" y="1219200"/>
            <a:ext cx="9753600" cy="2057400"/>
          </a:xfrm>
        </p:spPr>
        <p:txBody>
          <a:bodyPr/>
          <a:lstStyle>
            <a:lvl1pPr>
              <a:defRPr sz="4800"/>
            </a:lvl1pPr>
          </a:lstStyle>
          <a:p>
            <a:pPr lvl="0"/>
            <a:r>
              <a:rPr lang="en-US" noProof="0"/>
              <a:t>Click to edit Master title style</a:t>
            </a:r>
          </a:p>
        </p:txBody>
      </p:sp>
      <p:sp>
        <p:nvSpPr>
          <p:cNvPr id="5124" name="Rectangle 4"/>
          <p:cNvSpPr>
            <a:spLocks noGrp="1" noChangeArrowheads="1"/>
          </p:cNvSpPr>
          <p:nvPr>
            <p:ph type="subTitle" idx="1"/>
          </p:nvPr>
        </p:nvSpPr>
        <p:spPr>
          <a:xfrm>
            <a:off x="1727200" y="3429000"/>
            <a:ext cx="9753600" cy="2057400"/>
          </a:xfrm>
        </p:spPr>
        <p:txBody>
          <a:bodyPr/>
          <a:lstStyle>
            <a:lvl1pPr marL="0" indent="0">
              <a:buFont typeface="Wingdings" charset="0"/>
              <a:buNone/>
              <a:defRPr sz="3200">
                <a:solidFill>
                  <a:srgbClr val="2D6CC0"/>
                </a:solidFill>
              </a:defRPr>
            </a:lvl1pPr>
          </a:lstStyle>
          <a:p>
            <a:pPr lvl="0"/>
            <a:r>
              <a:rPr lang="en-US" noProof="0"/>
              <a:t>Click to edit Master subtitle style</a:t>
            </a:r>
          </a:p>
        </p:txBody>
      </p:sp>
      <p:sp>
        <p:nvSpPr>
          <p:cNvPr id="6" name="Rectangle 5"/>
          <p:cNvSpPr>
            <a:spLocks noGrp="1" noChangeArrowheads="1"/>
          </p:cNvSpPr>
          <p:nvPr>
            <p:ph type="dt" sz="half" idx="10"/>
          </p:nvPr>
        </p:nvSpPr>
        <p:spPr/>
        <p:txBody>
          <a:bodyPr/>
          <a:lstStyle>
            <a:lvl1pPr>
              <a:defRPr smtClean="0"/>
            </a:lvl1pPr>
          </a:lstStyle>
          <a:p>
            <a:pPr>
              <a:defRPr/>
            </a:pPr>
            <a:fld id="{FFA6A781-DFE5-C041-97D9-C8123DC5D4F1}" type="slidenum">
              <a:rPr lang="en-US"/>
              <a:pPr>
                <a:defRPr/>
              </a:pPr>
              <a:t>‹#›</a:t>
            </a:fld>
            <a:endParaRPr lang="en-US" dirty="0"/>
          </a:p>
        </p:txBody>
      </p:sp>
      <p:sp>
        <p:nvSpPr>
          <p:cNvPr id="7" name="Rectangle 6"/>
          <p:cNvSpPr>
            <a:spLocks noGrp="1" noChangeArrowheads="1"/>
          </p:cNvSpPr>
          <p:nvPr>
            <p:ph type="ftr" sz="quarter" idx="11"/>
          </p:nvPr>
        </p:nvSpPr>
        <p:spPr/>
        <p:txBody>
          <a:bodyPr/>
          <a:lstStyle>
            <a:lvl1pPr>
              <a:defRPr dirty="0" smtClean="0"/>
            </a:lvl1pPr>
          </a:lstStyle>
          <a:p>
            <a:pPr>
              <a:defRPr/>
            </a:pPr>
            <a:endParaRPr lang="en-US"/>
          </a:p>
        </p:txBody>
      </p:sp>
      <p:sp>
        <p:nvSpPr>
          <p:cNvPr id="8" name="Slide Number Placeholder 7"/>
          <p:cNvSpPr>
            <a:spLocks noGrp="1" noChangeArrowheads="1"/>
          </p:cNvSpPr>
          <p:nvPr>
            <p:ph type="sldNum" sz="quarter" idx="12"/>
          </p:nvPr>
        </p:nvSpPr>
        <p:spPr>
          <a:xfrm>
            <a:off x="8737600" y="6400800"/>
            <a:ext cx="2844800" cy="304800"/>
          </a:xfrm>
          <a:prstGeom prst="rect">
            <a:avLst/>
          </a:prstGeom>
        </p:spPr>
        <p:txBody>
          <a:bodyPr/>
          <a:lstStyle>
            <a:lvl1pPr>
              <a:defRPr dirty="0" smtClean="0">
                <a:cs typeface="+mn-cs"/>
              </a:defRPr>
            </a:lvl1pPr>
          </a:lstStyle>
          <a:p>
            <a:pPr>
              <a:defRPr/>
            </a:pPr>
            <a:r>
              <a:rPr lang="en-US"/>
              <a:t>Date</a:t>
            </a:r>
          </a:p>
        </p:txBody>
      </p:sp>
    </p:spTree>
    <p:extLst>
      <p:ext uri="{BB962C8B-B14F-4D97-AF65-F5344CB8AC3E}">
        <p14:creationId xmlns:p14="http://schemas.microsoft.com/office/powerpoint/2010/main" val="3515432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fld id="{13212116-BD21-F248-BE83-43E3617DD177}" type="slidenum">
              <a:rPr lang="en-US"/>
              <a:pPr>
                <a:defRPr/>
              </a:pPr>
              <a:t>‹#›</a:t>
            </a:fld>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3968169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Vertical Title 1"/>
          <p:cNvSpPr>
            <a:spLocks noGrp="1"/>
          </p:cNvSpPr>
          <p:nvPr>
            <p:ph type="title" orient="vert"/>
          </p:nvPr>
        </p:nvSpPr>
        <p:spPr>
          <a:xfrm>
            <a:off x="8839200" y="228600"/>
            <a:ext cx="27432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28600"/>
            <a:ext cx="8026400" cy="6019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fld id="{0C4641FF-3672-2A47-8988-A7C5F4855AF0}" type="slidenum">
              <a:rPr lang="en-US"/>
              <a:pPr>
                <a:defRPr/>
              </a:pPr>
              <a:t>‹#›</a:t>
            </a:fld>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8737600" y="6400800"/>
            <a:ext cx="2844800" cy="304800"/>
          </a:xfrm>
          <a:prstGeom prst="rect">
            <a:avLst/>
          </a:prstGeom>
        </p:spPr>
        <p:txBody>
          <a:bodyPr/>
          <a:lstStyle>
            <a:lvl1pPr>
              <a:defRPr smtClean="0">
                <a:cs typeface="+mn-cs"/>
              </a:defRPr>
            </a:lvl1pPr>
          </a:lstStyle>
          <a:p>
            <a:pPr>
              <a:defRPr/>
            </a:pPr>
            <a:fld id="{5E5AFE8E-6CA8-6B49-BFD6-97EB78C6645F}" type="slidenum">
              <a:rPr lang="en-US"/>
              <a:pPr>
                <a:defRPr/>
              </a:pPr>
              <a:t>‹#›</a:t>
            </a:fld>
            <a:endParaRPr lang="en-US"/>
          </a:p>
        </p:txBody>
      </p:sp>
    </p:spTree>
    <p:extLst>
      <p:ext uri="{BB962C8B-B14F-4D97-AF65-F5344CB8AC3E}">
        <p14:creationId xmlns:p14="http://schemas.microsoft.com/office/powerpoint/2010/main" val="944644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fld id="{484F6988-7F6B-024F-AE63-8428D9A42AC9}" type="slidenum">
              <a:rPr lang="en-US"/>
              <a:pPr>
                <a:defRPr/>
              </a:pPr>
              <a:t>‹#›</a:t>
            </a:fld>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9" name="TextBox 5">
            <a:extLst>
              <a:ext uri="{FF2B5EF4-FFF2-40B4-BE49-F238E27FC236}">
                <a16:creationId xmlns:a16="http://schemas.microsoft.com/office/drawing/2014/main" id="{8D9C4F38-FEAA-6A41-8249-A5A5702A2AF0}"/>
              </a:ext>
            </a:extLst>
          </p:cNvPr>
          <p:cNvSpPr txBox="1">
            <a:spLocks noChangeArrowheads="1"/>
          </p:cNvSpPr>
          <p:nvPr userDrawn="1"/>
        </p:nvSpPr>
        <p:spPr bwMode="auto">
          <a:xfrm>
            <a:off x="8583084" y="6492876"/>
            <a:ext cx="3511549"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400" dirty="0" err="1">
                <a:solidFill>
                  <a:srgbClr val="0070C0"/>
                </a:solidFill>
              </a:rPr>
              <a:t>graduate.ucr.edu</a:t>
            </a:r>
            <a:r>
              <a:rPr lang="en-US" altLang="en-US" sz="1400" dirty="0">
                <a:solidFill>
                  <a:srgbClr val="0070C0"/>
                </a:solidFill>
              </a:rPr>
              <a:t>/</a:t>
            </a:r>
            <a:r>
              <a:rPr lang="en-US" altLang="en-US" sz="1400" dirty="0" err="1">
                <a:solidFill>
                  <a:srgbClr val="0070C0"/>
                </a:solidFill>
              </a:rPr>
              <a:t>gradsuccess</a:t>
            </a:r>
            <a:endParaRPr lang="en-US" altLang="en-US" sz="1400" dirty="0">
              <a:solidFill>
                <a:srgbClr val="0070C0"/>
              </a:solidFill>
            </a:endParaRPr>
          </a:p>
        </p:txBody>
      </p:sp>
      <p:pic>
        <p:nvPicPr>
          <p:cNvPr id="10" name="Content Placeholder 6">
            <a:extLst>
              <a:ext uri="{FF2B5EF4-FFF2-40B4-BE49-F238E27FC236}">
                <a16:creationId xmlns:a16="http://schemas.microsoft.com/office/drawing/2014/main" id="{17B89584-AA83-0243-93E6-60DCC00AFD8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367" y="6024564"/>
            <a:ext cx="2563284" cy="833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pic>
    </p:spTree>
    <p:extLst>
      <p:ext uri="{BB962C8B-B14F-4D97-AF65-F5344CB8AC3E}">
        <p14:creationId xmlns:p14="http://schemas.microsoft.com/office/powerpoint/2010/main" val="155886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8DFD732-1950-9148-B6B9-0FC607D99313}" type="slidenum">
              <a:rPr lang="en-US"/>
              <a:pPr>
                <a:defRPr/>
              </a:pPr>
              <a:t>‹#›</a:t>
            </a:fld>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14906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43000"/>
            <a:ext cx="53848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43000"/>
            <a:ext cx="53848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fld id="{A8D6EC74-4528-D74E-A829-B587B6DF1F10}" type="slidenum">
              <a:rPr lang="en-US"/>
              <a:pPr>
                <a:defRPr/>
              </a:pPr>
              <a:t>‹#›</a:t>
            </a:fld>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9543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p:txBody>
          <a:bodyPr/>
          <a:lstStyle>
            <a:lvl1pPr>
              <a:defRPr smtClean="0"/>
            </a:lvl1pPr>
          </a:lstStyle>
          <a:p>
            <a:pPr>
              <a:defRPr/>
            </a:pPr>
            <a:fld id="{09392C84-0764-AE47-8980-00977A2DE5BA}" type="slidenum">
              <a:rPr lang="en-US"/>
              <a:pPr>
                <a:defRPr/>
              </a:pPr>
              <a:t>‹#›</a:t>
            </a:fld>
            <a:endParaRPr lang="en-US" dirty="0"/>
          </a:p>
        </p:txBody>
      </p:sp>
      <p:sp>
        <p:nvSpPr>
          <p:cNvPr id="9" name="Footer Placeholder 7"/>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1521458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4" name="Date Placeholder 2"/>
          <p:cNvSpPr>
            <a:spLocks noGrp="1"/>
          </p:cNvSpPr>
          <p:nvPr>
            <p:ph type="dt" sz="half" idx="10"/>
          </p:nvPr>
        </p:nvSpPr>
        <p:spPr/>
        <p:txBody>
          <a:bodyPr/>
          <a:lstStyle>
            <a:lvl1pPr>
              <a:defRPr smtClean="0"/>
            </a:lvl1pPr>
          </a:lstStyle>
          <a:p>
            <a:pPr>
              <a:defRPr/>
            </a:pPr>
            <a:fld id="{4ED7181B-B15F-FD4C-BBF1-E47CDD0952F0}" type="slidenum">
              <a:rPr lang="en-US"/>
              <a:pPr>
                <a:defRPr/>
              </a:pPr>
              <a:t>‹#›</a:t>
            </a:fld>
            <a:endParaRPr lang="en-US" dirty="0"/>
          </a:p>
        </p:txBody>
      </p:sp>
      <p:sp>
        <p:nvSpPr>
          <p:cNvPr id="5" name="Footer Placeholder 3"/>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2150198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smtClean="0"/>
            </a:lvl1pPr>
          </a:lstStyle>
          <a:p>
            <a:pPr>
              <a:defRPr/>
            </a:pPr>
            <a:fld id="{56644C34-1CCE-1145-A97B-6D432DA7D2FB}" type="slidenum">
              <a:rPr lang="en-US"/>
              <a:pPr>
                <a:defRPr/>
              </a:pPr>
              <a:t>‹#›</a:t>
            </a:fld>
            <a:endParaRPr lang="en-US" dirty="0"/>
          </a:p>
        </p:txBody>
      </p:sp>
      <p:sp>
        <p:nvSpPr>
          <p:cNvPr id="4" name="Footer Placeholder 2"/>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334085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smtClean="0"/>
            </a:lvl1pPr>
          </a:lstStyle>
          <a:p>
            <a:pPr>
              <a:defRPr/>
            </a:pPr>
            <a:fld id="{652C68B2-22F7-9C48-9A9B-CC4142327EB5}" type="slidenum">
              <a:rPr lang="en-US"/>
              <a:pPr>
                <a:defRPr/>
              </a:pPr>
              <a:t>‹#›</a:t>
            </a:fld>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1813659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11" descr="GradSuccess.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26400" y="6011864"/>
            <a:ext cx="4165600" cy="846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smtClean="0"/>
            </a:lvl1pPr>
          </a:lstStyle>
          <a:p>
            <a:pPr>
              <a:defRPr/>
            </a:pPr>
            <a:fld id="{C73C18B7-FEB4-854F-9158-2CC625E00DDC}" type="slidenum">
              <a:rPr lang="en-US"/>
              <a:pPr>
                <a:defRPr/>
              </a:pPr>
              <a:t>‹#›</a:t>
            </a:fld>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1559168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1" descr="small_logo_ins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426701" y="1"/>
            <a:ext cx="1765300" cy="1192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099" name="Rectangle 3"/>
          <p:cNvSpPr>
            <a:spLocks noGrp="1" noChangeArrowheads="1"/>
          </p:cNvSpPr>
          <p:nvPr>
            <p:ph type="title"/>
          </p:nvPr>
        </p:nvSpPr>
        <p:spPr bwMode="auto">
          <a:xfrm>
            <a:off x="609600" y="228600"/>
            <a:ext cx="99568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endParaRPr lang="en-US" dirty="0"/>
          </a:p>
        </p:txBody>
      </p:sp>
      <p:sp>
        <p:nvSpPr>
          <p:cNvPr id="4100" name="Rectangle 4"/>
          <p:cNvSpPr>
            <a:spLocks noGrp="1" noChangeArrowheads="1"/>
          </p:cNvSpPr>
          <p:nvPr>
            <p:ph type="body" idx="1"/>
          </p:nvPr>
        </p:nvSpPr>
        <p:spPr bwMode="auto">
          <a:xfrm>
            <a:off x="609600" y="1143000"/>
            <a:ext cx="10972800" cy="510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101" name="Rectangle 5"/>
          <p:cNvSpPr>
            <a:spLocks noGrp="1" noChangeArrowheads="1"/>
          </p:cNvSpPr>
          <p:nvPr>
            <p:ph type="dt" sz="half" idx="2"/>
          </p:nvPr>
        </p:nvSpPr>
        <p:spPr bwMode="auto">
          <a:xfrm>
            <a:off x="609600" y="6400800"/>
            <a:ext cx="284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smtClean="0">
                <a:cs typeface="+mn-cs"/>
              </a:defRPr>
            </a:lvl1pPr>
          </a:lstStyle>
          <a:p>
            <a:pPr>
              <a:defRPr/>
            </a:pPr>
            <a:fld id="{8E3F2606-DE97-1C4C-8E25-3031CC462A82}" type="slidenum">
              <a:rPr lang="en-US"/>
              <a:pPr>
                <a:defRPr/>
              </a:pPr>
              <a:t>‹#›</a:t>
            </a:fld>
            <a:endParaRPr lang="en-US" dirty="0"/>
          </a:p>
        </p:txBody>
      </p:sp>
      <p:sp>
        <p:nvSpPr>
          <p:cNvPr id="4102" name="Rectangle 6"/>
          <p:cNvSpPr>
            <a:spLocks noGrp="1" noChangeArrowheads="1"/>
          </p:cNvSpPr>
          <p:nvPr>
            <p:ph type="ftr" sz="quarter" idx="3"/>
          </p:nvPr>
        </p:nvSpPr>
        <p:spPr bwMode="auto">
          <a:xfrm>
            <a:off x="4165600" y="6400800"/>
            <a:ext cx="3860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000" smtClean="0">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1"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eaLnBrk="1" fontAlgn="base" hangingPunct="1">
        <a:spcBef>
          <a:spcPct val="0"/>
        </a:spcBef>
        <a:spcAft>
          <a:spcPct val="0"/>
        </a:spcAft>
        <a:defRPr sz="3900" b="1">
          <a:solidFill>
            <a:srgbClr val="0F5494"/>
          </a:solidFill>
          <a:latin typeface="+mj-lt"/>
          <a:ea typeface="+mj-ea"/>
          <a:cs typeface="ＭＳ Ｐゴシック" charset="0"/>
        </a:defRPr>
      </a:lvl1pPr>
      <a:lvl2pPr algn="l" rtl="0" eaLnBrk="1" fontAlgn="base" hangingPunct="1">
        <a:spcBef>
          <a:spcPct val="0"/>
        </a:spcBef>
        <a:spcAft>
          <a:spcPct val="0"/>
        </a:spcAft>
        <a:defRPr sz="3900" b="1">
          <a:solidFill>
            <a:srgbClr val="0F5494"/>
          </a:solidFill>
          <a:latin typeface="Arial" charset="0"/>
          <a:ea typeface="ＭＳ Ｐゴシック" charset="0"/>
          <a:cs typeface="ＭＳ Ｐゴシック" charset="0"/>
        </a:defRPr>
      </a:lvl2pPr>
      <a:lvl3pPr algn="l" rtl="0" eaLnBrk="1" fontAlgn="base" hangingPunct="1">
        <a:spcBef>
          <a:spcPct val="0"/>
        </a:spcBef>
        <a:spcAft>
          <a:spcPct val="0"/>
        </a:spcAft>
        <a:defRPr sz="3900" b="1">
          <a:solidFill>
            <a:srgbClr val="0F5494"/>
          </a:solidFill>
          <a:latin typeface="Arial" charset="0"/>
          <a:ea typeface="ＭＳ Ｐゴシック" charset="0"/>
          <a:cs typeface="ＭＳ Ｐゴシック" charset="0"/>
        </a:defRPr>
      </a:lvl3pPr>
      <a:lvl4pPr algn="l" rtl="0" eaLnBrk="1" fontAlgn="base" hangingPunct="1">
        <a:spcBef>
          <a:spcPct val="0"/>
        </a:spcBef>
        <a:spcAft>
          <a:spcPct val="0"/>
        </a:spcAft>
        <a:defRPr sz="3900" b="1">
          <a:solidFill>
            <a:srgbClr val="0F5494"/>
          </a:solidFill>
          <a:latin typeface="Arial" charset="0"/>
          <a:ea typeface="ＭＳ Ｐゴシック" charset="0"/>
          <a:cs typeface="ＭＳ Ｐゴシック" charset="0"/>
        </a:defRPr>
      </a:lvl4pPr>
      <a:lvl5pPr algn="l" rtl="0" eaLnBrk="1" fontAlgn="base" hangingPunct="1">
        <a:spcBef>
          <a:spcPct val="0"/>
        </a:spcBef>
        <a:spcAft>
          <a:spcPct val="0"/>
        </a:spcAft>
        <a:defRPr sz="3900" b="1">
          <a:solidFill>
            <a:srgbClr val="0F5494"/>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900" b="1">
          <a:solidFill>
            <a:schemeClr val="tx1"/>
          </a:solidFill>
          <a:latin typeface="Arial" charset="0"/>
          <a:ea typeface="ＭＳ Ｐゴシック" charset="0"/>
        </a:defRPr>
      </a:lvl6pPr>
      <a:lvl7pPr marL="914400" algn="l" rtl="0" eaLnBrk="1" fontAlgn="base" hangingPunct="1">
        <a:spcBef>
          <a:spcPct val="0"/>
        </a:spcBef>
        <a:spcAft>
          <a:spcPct val="0"/>
        </a:spcAft>
        <a:defRPr sz="3900" b="1">
          <a:solidFill>
            <a:schemeClr val="tx1"/>
          </a:solidFill>
          <a:latin typeface="Arial" charset="0"/>
          <a:ea typeface="ＭＳ Ｐゴシック" charset="0"/>
        </a:defRPr>
      </a:lvl7pPr>
      <a:lvl8pPr marL="1371600" algn="l" rtl="0" eaLnBrk="1" fontAlgn="base" hangingPunct="1">
        <a:spcBef>
          <a:spcPct val="0"/>
        </a:spcBef>
        <a:spcAft>
          <a:spcPct val="0"/>
        </a:spcAft>
        <a:defRPr sz="3900" b="1">
          <a:solidFill>
            <a:schemeClr val="tx1"/>
          </a:solidFill>
          <a:latin typeface="Arial" charset="0"/>
          <a:ea typeface="ＭＳ Ｐゴシック" charset="0"/>
        </a:defRPr>
      </a:lvl8pPr>
      <a:lvl9pPr marL="1828800" algn="l" rtl="0" eaLnBrk="1" fontAlgn="base" hangingPunct="1">
        <a:spcBef>
          <a:spcPct val="0"/>
        </a:spcBef>
        <a:spcAft>
          <a:spcPct val="0"/>
        </a:spcAft>
        <a:defRPr sz="3900" b="1">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lr>
          <a:schemeClr val="tx2"/>
        </a:buClr>
        <a:buSzPct val="70000"/>
        <a:buFont typeface="Wingdings" charset="0"/>
        <a:buBlip>
          <a:blip r:embed="rId14"/>
        </a:buBlip>
        <a:defRPr sz="3000">
          <a:solidFill>
            <a:schemeClr val="tx1"/>
          </a:solidFill>
          <a:latin typeface="+mn-lt"/>
          <a:ea typeface="+mn-ea"/>
          <a:cs typeface="ＭＳ Ｐゴシック" charset="0"/>
        </a:defRPr>
      </a:lvl1pPr>
      <a:lvl2pPr marL="692150" indent="-347663" algn="l" rtl="0" eaLnBrk="1" fontAlgn="base" hangingPunct="1">
        <a:spcBef>
          <a:spcPct val="20000"/>
        </a:spcBef>
        <a:spcAft>
          <a:spcPct val="0"/>
        </a:spcAft>
        <a:buClr>
          <a:schemeClr val="accent2"/>
        </a:buClr>
        <a:buSzPct val="70000"/>
        <a:buFont typeface="Wingdings" charset="0"/>
        <a:buBlip>
          <a:blip r:embed="rId15"/>
        </a:buBlip>
        <a:defRPr sz="2600">
          <a:solidFill>
            <a:schemeClr val="tx1"/>
          </a:solidFill>
          <a:latin typeface="+mn-lt"/>
          <a:ea typeface="+mn-ea"/>
        </a:defRPr>
      </a:lvl2pPr>
      <a:lvl3pPr marL="987425" indent="-293688" algn="l" rtl="0" eaLnBrk="1" fontAlgn="base" hangingPunct="1">
        <a:spcBef>
          <a:spcPct val="20000"/>
        </a:spcBef>
        <a:spcAft>
          <a:spcPct val="0"/>
        </a:spcAft>
        <a:buClr>
          <a:schemeClr val="accent1"/>
        </a:buClr>
        <a:buSzPct val="70000"/>
        <a:buFont typeface="Wingdings" charset="0"/>
        <a:buBlip>
          <a:blip r:embed="rId16"/>
        </a:buBlip>
        <a:defRPr sz="2300">
          <a:solidFill>
            <a:schemeClr val="tx1"/>
          </a:solidFill>
          <a:latin typeface="+mn-lt"/>
          <a:ea typeface="+mn-ea"/>
        </a:defRPr>
      </a:lvl3pPr>
      <a:lvl4pPr marL="1281113" indent="-292100" algn="l" rtl="0" eaLnBrk="1" fontAlgn="base" hangingPunct="1">
        <a:spcBef>
          <a:spcPct val="20000"/>
        </a:spcBef>
        <a:spcAft>
          <a:spcPct val="0"/>
        </a:spcAft>
        <a:buClr>
          <a:schemeClr val="tx2"/>
        </a:buClr>
        <a:buSzPct val="75000"/>
        <a:buFont typeface="Wingdings" charset="0"/>
        <a:buBlip>
          <a:blip r:embed="rId15"/>
        </a:buBlip>
        <a:defRPr sz="2000">
          <a:solidFill>
            <a:schemeClr val="tx1"/>
          </a:solidFill>
          <a:latin typeface="+mn-lt"/>
          <a:ea typeface="+mn-ea"/>
        </a:defRPr>
      </a:lvl4pPr>
      <a:lvl5pPr marL="15986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5pPr>
      <a:lvl6pPr marL="20558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6pPr>
      <a:lvl7pPr marL="25130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7pPr>
      <a:lvl8pPr marL="29702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8pPr>
      <a:lvl9pPr marL="34274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bit.ly/stanfordteachingdisrup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upport.zoom.us/hc/en-us/articles/115000332726-Waiting-Ro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adp.ucr.edu/resources/teaching-continuit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com/url?q=https://www.google.com/url?q%3Dhttps://support.zoom.us/hc/en-us/articles/201362153-Sharing-your-screen%26amp;sa%3DD%26amp;ust%3D1583890721879000&amp;sa=D&amp;ust=1583890722020000&amp;usg=AFQjCNFMg5Felb1_TvKgXmL314YJ75WL3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google.com/url?q=https://www.google.com/url?q%3Dhttps://support.zoom.us/hc/en-us/articles/203650445-In-Meeting-Chat%26amp;sa%3DD%26amp;ust%3D1583890721879000&amp;sa=D&amp;ust=1583890722021000&amp;usg=AFQjCNG4RK2GlXxAQcqg-dlxW1r1Fr0FM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url?q=https://www.google.com/url?q%3Dhttps://support.zoom.us/hc/en-us/articles/206476313-Managing-Video-Breakout-Rooms%26amp;sa%3DD%26amp;ust%3D1583890721880000&amp;sa=D&amp;ust=1583890722021000&amp;usg=AFQjCNHq5P5NjtnXb0Ccxpe9pz73NVE7uQ"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google.com/url?q=https://www.google.com/url?q%3Dhttps://support.google.com/docs/answer/6281888?co%3DGENIE.Platform%3DDesktop%26hl%3Den%26amp;sa%3DD%26amp;ust%3D1583890721881000&amp;sa=D&amp;ust=1583890722021000&amp;usg=AFQjCNGhuoorD-cxJDm6QjK2slyBjyDLFQ" TargetMode="External"/><Relationship Id="rId4" Type="http://schemas.openxmlformats.org/officeDocument/2006/relationships/hyperlink" Target="https://www.google.com/url?q=https://www.google.com/url?q%3Dhttps://ctl.stanford.edu/poll-everywhere%26amp;sa%3DD%26amp;ust%3D1583890721881000&amp;sa=D&amp;ust=1583890722021000&amp;usg=AFQjCNH0Wm3BRIZtlGriHp2ZMwlN5h95gQ"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url?q=https://www.google.com/url?q%3Dhttps://support.google.com/docs/answer/9109474?hl%3Den%26amp;sa%3DD%26amp;ust%3D1583890721885000&amp;sa=D&amp;ust=1583890722022000&amp;usg=AFQjCNGTwDyCINSepMFbrf3bC3-PgOqkOQ"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url?q=https://www.google.com/url?q%3Dhttps://www.youtube.com/playlist?list%3DPLp1oNaMlolJNcLBT440n-R-4B_meQG4Ic%26amp;sa%3DD%26amp;ust%3D1583890721888000&amp;sa=D&amp;ust=1583890722023000&amp;usg=AFQjCNFl_FxoPgU5FBcE5VnjBajiVfqnn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DB58FC43-B905-7D46-BF87-B27AF4F40A62}"/>
              </a:ext>
            </a:extLst>
          </p:cNvPr>
          <p:cNvSpPr>
            <a:spLocks noGrp="1" noChangeArrowheads="1"/>
          </p:cNvSpPr>
          <p:nvPr>
            <p:ph type="ctrTitle"/>
          </p:nvPr>
        </p:nvSpPr>
        <p:spPr>
          <a:xfrm>
            <a:off x="1752600" y="567896"/>
            <a:ext cx="9791700" cy="2457450"/>
          </a:xfrm>
        </p:spPr>
        <p:txBody>
          <a:bodyPr/>
          <a:lstStyle/>
          <a:p>
            <a:pPr algn="ctr" eaLnBrk="1" hangingPunct="1">
              <a:defRPr/>
            </a:pPr>
            <a:r>
              <a:rPr lang="en-US" sz="4000" dirty="0" err="1">
                <a:cs typeface="+mj-cs"/>
              </a:rPr>
              <a:t>TAing</a:t>
            </a:r>
            <a:r>
              <a:rPr lang="en-US" sz="4000" dirty="0">
                <a:cs typeface="+mj-cs"/>
              </a:rPr>
              <a:t> Effectively During </a:t>
            </a:r>
            <a:br>
              <a:rPr lang="en-US" sz="4000" dirty="0">
                <a:cs typeface="+mj-cs"/>
              </a:rPr>
            </a:br>
            <a:r>
              <a:rPr lang="en-US" sz="4000" dirty="0">
                <a:cs typeface="+mj-cs"/>
              </a:rPr>
              <a:t>Campus Disruption:</a:t>
            </a:r>
          </a:p>
        </p:txBody>
      </p:sp>
      <p:sp>
        <p:nvSpPr>
          <p:cNvPr id="11" name="Rectangle 3">
            <a:extLst>
              <a:ext uri="{FF2B5EF4-FFF2-40B4-BE49-F238E27FC236}">
                <a16:creationId xmlns:a16="http://schemas.microsoft.com/office/drawing/2014/main" id="{789FF41E-6A2B-024B-AEBB-7C1D61BEB95D}"/>
              </a:ext>
            </a:extLst>
          </p:cNvPr>
          <p:cNvSpPr txBox="1">
            <a:spLocks noChangeArrowheads="1"/>
          </p:cNvSpPr>
          <p:nvPr/>
        </p:nvSpPr>
        <p:spPr bwMode="auto">
          <a:xfrm>
            <a:off x="1295400" y="3048000"/>
            <a:ext cx="10706100" cy="3295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chemeClr val="tx2"/>
              </a:buClr>
              <a:buSzPct val="70000"/>
              <a:buFont typeface="Wingdings" charset="0"/>
              <a:buNone/>
              <a:defRPr sz="3200">
                <a:solidFill>
                  <a:srgbClr val="2D6CC0"/>
                </a:solidFill>
                <a:latin typeface="+mn-lt"/>
                <a:ea typeface="+mn-ea"/>
                <a:cs typeface="ＭＳ Ｐゴシック" charset="0"/>
              </a:defRPr>
            </a:lvl1pPr>
            <a:lvl2pPr marL="692150" indent="-347663" algn="l" rtl="0" eaLnBrk="1" fontAlgn="base" hangingPunct="1">
              <a:spcBef>
                <a:spcPct val="20000"/>
              </a:spcBef>
              <a:spcAft>
                <a:spcPct val="0"/>
              </a:spcAft>
              <a:buClr>
                <a:schemeClr val="accent2"/>
              </a:buClr>
              <a:buSzPct val="70000"/>
              <a:buFont typeface="Wingdings" charset="0"/>
              <a:buBlip>
                <a:blip r:embed="rId3"/>
              </a:buBlip>
              <a:defRPr sz="2600">
                <a:solidFill>
                  <a:schemeClr val="tx1"/>
                </a:solidFill>
                <a:latin typeface="+mn-lt"/>
                <a:ea typeface="+mn-ea"/>
              </a:defRPr>
            </a:lvl2pPr>
            <a:lvl3pPr marL="987425" indent="-293688" algn="l" rtl="0" eaLnBrk="1" fontAlgn="base" hangingPunct="1">
              <a:spcBef>
                <a:spcPct val="20000"/>
              </a:spcBef>
              <a:spcAft>
                <a:spcPct val="0"/>
              </a:spcAft>
              <a:buClr>
                <a:schemeClr val="accent1"/>
              </a:buClr>
              <a:buSzPct val="70000"/>
              <a:buFont typeface="Wingdings" charset="0"/>
              <a:buBlip>
                <a:blip r:embed="rId4"/>
              </a:buBlip>
              <a:defRPr sz="2300">
                <a:solidFill>
                  <a:schemeClr val="tx1"/>
                </a:solidFill>
                <a:latin typeface="+mn-lt"/>
                <a:ea typeface="+mn-ea"/>
              </a:defRPr>
            </a:lvl3pPr>
            <a:lvl4pPr marL="1281113" indent="-292100" algn="l" rtl="0" eaLnBrk="1" fontAlgn="base" hangingPunct="1">
              <a:spcBef>
                <a:spcPct val="20000"/>
              </a:spcBef>
              <a:spcAft>
                <a:spcPct val="0"/>
              </a:spcAft>
              <a:buClr>
                <a:schemeClr val="tx2"/>
              </a:buClr>
              <a:buSzPct val="75000"/>
              <a:buFont typeface="Wingdings" charset="0"/>
              <a:buBlip>
                <a:blip r:embed="rId3"/>
              </a:buBlip>
              <a:defRPr sz="2000">
                <a:solidFill>
                  <a:schemeClr val="tx1"/>
                </a:solidFill>
                <a:latin typeface="+mn-lt"/>
                <a:ea typeface="+mn-ea"/>
              </a:defRPr>
            </a:lvl4pPr>
            <a:lvl5pPr marL="1598613" indent="-315913" algn="l" rtl="0" eaLnBrk="1" fontAlgn="base" hangingPunct="1">
              <a:spcBef>
                <a:spcPct val="20000"/>
              </a:spcBef>
              <a:spcAft>
                <a:spcPct val="0"/>
              </a:spcAft>
              <a:buClr>
                <a:schemeClr val="folHlink"/>
              </a:buClr>
              <a:buSzPct val="80000"/>
              <a:buFont typeface="Wingdings" charset="0"/>
              <a:buBlip>
                <a:blip r:embed="rId4"/>
              </a:buBlip>
              <a:defRPr sz="2000">
                <a:solidFill>
                  <a:schemeClr val="tx1"/>
                </a:solidFill>
                <a:latin typeface="+mn-lt"/>
                <a:ea typeface="+mn-ea"/>
              </a:defRPr>
            </a:lvl5pPr>
            <a:lvl6pPr marL="2055813" indent="-315913" algn="l" rtl="0" eaLnBrk="1" fontAlgn="base" hangingPunct="1">
              <a:spcBef>
                <a:spcPct val="20000"/>
              </a:spcBef>
              <a:spcAft>
                <a:spcPct val="0"/>
              </a:spcAft>
              <a:buClr>
                <a:schemeClr val="folHlink"/>
              </a:buClr>
              <a:buSzPct val="80000"/>
              <a:buFont typeface="Wingdings" charset="0"/>
              <a:buBlip>
                <a:blip r:embed="rId4"/>
              </a:buBlip>
              <a:defRPr sz="2000">
                <a:solidFill>
                  <a:schemeClr val="tx1"/>
                </a:solidFill>
                <a:latin typeface="+mn-lt"/>
                <a:ea typeface="+mn-ea"/>
              </a:defRPr>
            </a:lvl6pPr>
            <a:lvl7pPr marL="2513013" indent="-315913" algn="l" rtl="0" eaLnBrk="1" fontAlgn="base" hangingPunct="1">
              <a:spcBef>
                <a:spcPct val="20000"/>
              </a:spcBef>
              <a:spcAft>
                <a:spcPct val="0"/>
              </a:spcAft>
              <a:buClr>
                <a:schemeClr val="folHlink"/>
              </a:buClr>
              <a:buSzPct val="80000"/>
              <a:buFont typeface="Wingdings" charset="0"/>
              <a:buBlip>
                <a:blip r:embed="rId4"/>
              </a:buBlip>
              <a:defRPr sz="2000">
                <a:solidFill>
                  <a:schemeClr val="tx1"/>
                </a:solidFill>
                <a:latin typeface="+mn-lt"/>
                <a:ea typeface="+mn-ea"/>
              </a:defRPr>
            </a:lvl7pPr>
            <a:lvl8pPr marL="2970213" indent="-315913" algn="l" rtl="0" eaLnBrk="1" fontAlgn="base" hangingPunct="1">
              <a:spcBef>
                <a:spcPct val="20000"/>
              </a:spcBef>
              <a:spcAft>
                <a:spcPct val="0"/>
              </a:spcAft>
              <a:buClr>
                <a:schemeClr val="folHlink"/>
              </a:buClr>
              <a:buSzPct val="80000"/>
              <a:buFont typeface="Wingdings" charset="0"/>
              <a:buBlip>
                <a:blip r:embed="rId4"/>
              </a:buBlip>
              <a:defRPr sz="2000">
                <a:solidFill>
                  <a:schemeClr val="tx1"/>
                </a:solidFill>
                <a:latin typeface="+mn-lt"/>
                <a:ea typeface="+mn-ea"/>
              </a:defRPr>
            </a:lvl8pPr>
            <a:lvl9pPr marL="3427413" indent="-315913" algn="l" rtl="0" eaLnBrk="1" fontAlgn="base" hangingPunct="1">
              <a:spcBef>
                <a:spcPct val="20000"/>
              </a:spcBef>
              <a:spcAft>
                <a:spcPct val="0"/>
              </a:spcAft>
              <a:buClr>
                <a:schemeClr val="folHlink"/>
              </a:buClr>
              <a:buSzPct val="80000"/>
              <a:buFont typeface="Wingdings" charset="0"/>
              <a:buBlip>
                <a:blip r:embed="rId4"/>
              </a:buBlip>
              <a:defRPr sz="2000">
                <a:solidFill>
                  <a:schemeClr val="tx1"/>
                </a:solidFill>
                <a:latin typeface="+mn-lt"/>
                <a:ea typeface="+mn-ea"/>
              </a:defRPr>
            </a:lvl9pPr>
          </a:lstStyle>
          <a:p>
            <a:pPr algn="ctr">
              <a:defRPr/>
            </a:pPr>
            <a:r>
              <a:rPr lang="en-US" kern="0" dirty="0">
                <a:cs typeface="+mn-cs"/>
              </a:rPr>
              <a:t>How to Apply Resources in Specific Scenarios</a:t>
            </a:r>
          </a:p>
          <a:p>
            <a:pPr algn="ctr">
              <a:defRPr/>
            </a:pPr>
            <a:r>
              <a:rPr lang="en-US" kern="0" dirty="0">
                <a:cs typeface="+mn-cs"/>
              </a:rPr>
              <a:t>(With Troubleshooting Ideas)</a:t>
            </a:r>
          </a:p>
          <a:p>
            <a:pPr algn="ctr">
              <a:defRPr/>
            </a:pPr>
            <a:endParaRPr lang="en-US" kern="0" dirty="0">
              <a:cs typeface="+mn-cs"/>
            </a:endParaRPr>
          </a:p>
          <a:p>
            <a:pPr algn="ctr">
              <a:defRPr/>
            </a:pPr>
            <a:r>
              <a:rPr lang="en-US" kern="0" dirty="0">
                <a:solidFill>
                  <a:schemeClr val="tx1">
                    <a:lumMod val="95000"/>
                    <a:lumOff val="5000"/>
                  </a:schemeClr>
                </a:solidFill>
                <a:cs typeface="+mn-cs"/>
              </a:rPr>
              <a:t>Teaching Assistant Development Program (TADP)</a:t>
            </a:r>
          </a:p>
          <a:p>
            <a:pPr algn="ctr">
              <a:defRPr/>
            </a:pPr>
            <a:r>
              <a:rPr lang="en-US" kern="0" dirty="0">
                <a:solidFill>
                  <a:schemeClr val="tx1">
                    <a:lumMod val="95000"/>
                    <a:lumOff val="5000"/>
                  </a:schemeClr>
                </a:solidFill>
                <a:cs typeface="+mn-cs"/>
              </a:rPr>
              <a:t>March 12</a:t>
            </a:r>
            <a:r>
              <a:rPr lang="en-US" kern="0" baseline="30000" dirty="0">
                <a:solidFill>
                  <a:schemeClr val="tx1">
                    <a:lumMod val="95000"/>
                    <a:lumOff val="5000"/>
                  </a:schemeClr>
                </a:solidFill>
                <a:cs typeface="+mn-cs"/>
              </a:rPr>
              <a:t>th</a:t>
            </a:r>
            <a:r>
              <a:rPr lang="en-US" kern="0" dirty="0">
                <a:solidFill>
                  <a:schemeClr val="tx1">
                    <a:lumMod val="95000"/>
                    <a:lumOff val="5000"/>
                  </a:schemeClr>
                </a:solidFill>
                <a:cs typeface="+mn-cs"/>
              </a:rPr>
              <a:t>,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CC73C-C955-E14B-9849-07A248344700}"/>
              </a:ext>
            </a:extLst>
          </p:cNvPr>
          <p:cNvSpPr>
            <a:spLocks noGrp="1"/>
          </p:cNvSpPr>
          <p:nvPr>
            <p:ph type="title"/>
          </p:nvPr>
        </p:nvSpPr>
        <p:spPr/>
        <p:txBody>
          <a:bodyPr/>
          <a:lstStyle/>
          <a:p>
            <a:r>
              <a:rPr lang="en-US" dirty="0"/>
              <a:t>Skip the Video Component</a:t>
            </a:r>
          </a:p>
        </p:txBody>
      </p:sp>
      <p:sp>
        <p:nvSpPr>
          <p:cNvPr id="3" name="Content Placeholder 2">
            <a:extLst>
              <a:ext uri="{FF2B5EF4-FFF2-40B4-BE49-F238E27FC236}">
                <a16:creationId xmlns:a16="http://schemas.microsoft.com/office/drawing/2014/main" id="{DDA32157-1BA6-0F47-A256-B9F38FD48153}"/>
              </a:ext>
            </a:extLst>
          </p:cNvPr>
          <p:cNvSpPr>
            <a:spLocks noGrp="1"/>
          </p:cNvSpPr>
          <p:nvPr>
            <p:ph idx="1"/>
          </p:nvPr>
        </p:nvSpPr>
        <p:spPr/>
        <p:txBody>
          <a:bodyPr/>
          <a:lstStyle/>
          <a:p>
            <a:r>
              <a:rPr lang="en-US" b="1" dirty="0"/>
              <a:t>Pedagogical Recommendations </a:t>
            </a:r>
            <a:endParaRPr lang="en-US" dirty="0"/>
          </a:p>
          <a:p>
            <a:pPr lvl="1"/>
            <a:r>
              <a:rPr lang="en-US" b="1" dirty="0"/>
              <a:t>Keep the link to the Zoom room you’re using for your students in a central place on your course </a:t>
            </a:r>
            <a:r>
              <a:rPr lang="en-US" sz="2800" b="1" dirty="0" err="1"/>
              <a:t>iLearn</a:t>
            </a:r>
            <a:r>
              <a:rPr lang="en-US" sz="2800" b="1" dirty="0"/>
              <a:t> </a:t>
            </a:r>
            <a:r>
              <a:rPr lang="en-US" b="1" dirty="0"/>
              <a:t>site. </a:t>
            </a:r>
            <a:r>
              <a:rPr lang="en-US" dirty="0"/>
              <a:t>The main factor to consider when holding office hours or conferences with students via Zoom is your accessibility as an instructor. Make sure they know how to find your “office” (just as you might offer them directions to your office on-campus). </a:t>
            </a:r>
          </a:p>
          <a:p>
            <a:pPr lvl="1"/>
            <a:r>
              <a:rPr lang="en-US" b="1" dirty="0"/>
              <a:t>Encourage students to share their screen with you. </a:t>
            </a:r>
            <a:r>
              <a:rPr lang="en-US" dirty="0"/>
              <a:t>Screen sharing is possible not just for the instructor in Zoom, but for students too. Help your students navigate towards a screen sharing option so that they can show you their written work on their screen.</a:t>
            </a:r>
          </a:p>
          <a:p>
            <a:endParaRPr lang="en-US" dirty="0"/>
          </a:p>
        </p:txBody>
      </p:sp>
      <p:sp>
        <p:nvSpPr>
          <p:cNvPr id="5" name="TextBox 4">
            <a:extLst>
              <a:ext uri="{FF2B5EF4-FFF2-40B4-BE49-F238E27FC236}">
                <a16:creationId xmlns:a16="http://schemas.microsoft.com/office/drawing/2014/main" id="{C6416793-D469-0844-9D58-7408C879B754}"/>
              </a:ext>
            </a:extLst>
          </p:cNvPr>
          <p:cNvSpPr txBox="1"/>
          <p:nvPr/>
        </p:nvSpPr>
        <p:spPr>
          <a:xfrm>
            <a:off x="8616950" y="6262300"/>
            <a:ext cx="3898900" cy="276999"/>
          </a:xfrm>
          <a:prstGeom prst="rect">
            <a:avLst/>
          </a:prstGeom>
          <a:noFill/>
        </p:spPr>
        <p:txBody>
          <a:bodyPr wrap="square" rtlCol="0">
            <a:spAutoFit/>
          </a:bodyPr>
          <a:lstStyle/>
          <a:p>
            <a:r>
              <a:rPr lang="en-US" sz="1200" dirty="0"/>
              <a:t>Reference: </a:t>
            </a:r>
            <a:r>
              <a:rPr lang="en-US" sz="1200"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http://bit.ly/stanfordteachingdisruption</a:t>
            </a:r>
            <a:endParaRPr lang="en-US" sz="1200" dirty="0">
              <a:solidFill>
                <a:schemeClr val="accent5">
                  <a:lumMod val="90000"/>
                  <a:lumOff val="10000"/>
                </a:schemeClr>
              </a:solidFill>
            </a:endParaRPr>
          </a:p>
        </p:txBody>
      </p:sp>
    </p:spTree>
    <p:extLst>
      <p:ext uri="{BB962C8B-B14F-4D97-AF65-F5344CB8AC3E}">
        <p14:creationId xmlns:p14="http://schemas.microsoft.com/office/powerpoint/2010/main" val="385273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36180-93ED-4345-8E06-9C3DA44DF16C}"/>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236D8AED-206E-8140-9B6B-5B12065D3477}"/>
              </a:ext>
            </a:extLst>
          </p:cNvPr>
          <p:cNvSpPr>
            <a:spLocks noGrp="1"/>
          </p:cNvSpPr>
          <p:nvPr>
            <p:ph idx="1"/>
          </p:nvPr>
        </p:nvSpPr>
        <p:spPr/>
        <p:txBody>
          <a:bodyPr/>
          <a:lstStyle/>
          <a:p>
            <a:r>
              <a:rPr lang="en-US" dirty="0"/>
              <a:t>To have virtual one-on-one office hours, you can enable the "waiting room" feature on Zoom.</a:t>
            </a:r>
          </a:p>
          <a:p>
            <a:r>
              <a:rPr lang="en-US" dirty="0"/>
              <a:t>Follow this link for more information: </a:t>
            </a:r>
            <a:r>
              <a:rPr lang="en-US" dirty="0">
                <a:solidFill>
                  <a:schemeClr val="accent5">
                    <a:lumMod val="90000"/>
                    <a:lumOff val="10000"/>
                  </a:schemeClr>
                </a:solidFill>
                <a:hlinkClick r:id="rId2">
                  <a:extLst>
                    <a:ext uri="{A12FA001-AC4F-418D-AE19-62706E023703}">
                      <ahyp:hlinkClr xmlns:ahyp="http://schemas.microsoft.com/office/drawing/2018/hyperlinkcolor" val="tx"/>
                    </a:ext>
                  </a:extLst>
                </a:hlinkClick>
              </a:rPr>
              <a:t>https://support.zoom.us/hc/en-us/articles/115000332726-Waiting-Room</a:t>
            </a:r>
            <a:endParaRPr lang="en-US" dirty="0">
              <a:solidFill>
                <a:schemeClr val="accent5">
                  <a:lumMod val="90000"/>
                  <a:lumOff val="10000"/>
                </a:schemeClr>
              </a:solidFill>
            </a:endParaRPr>
          </a:p>
        </p:txBody>
      </p:sp>
    </p:spTree>
    <p:extLst>
      <p:ext uri="{BB962C8B-B14F-4D97-AF65-F5344CB8AC3E}">
        <p14:creationId xmlns:p14="http://schemas.microsoft.com/office/powerpoint/2010/main" val="348196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802A2-D6ED-2E41-958C-33EBE01B2237}"/>
              </a:ext>
            </a:extLst>
          </p:cNvPr>
          <p:cNvSpPr>
            <a:spLocks noGrp="1"/>
          </p:cNvSpPr>
          <p:nvPr>
            <p:ph type="title"/>
          </p:nvPr>
        </p:nvSpPr>
        <p:spPr/>
        <p:txBody>
          <a:bodyPr/>
          <a:lstStyle/>
          <a:p>
            <a:r>
              <a:rPr lang="en-US" dirty="0"/>
              <a:t>We are here to help</a:t>
            </a:r>
          </a:p>
        </p:txBody>
      </p:sp>
      <p:sp>
        <p:nvSpPr>
          <p:cNvPr id="3" name="Content Placeholder 2">
            <a:extLst>
              <a:ext uri="{FF2B5EF4-FFF2-40B4-BE49-F238E27FC236}">
                <a16:creationId xmlns:a16="http://schemas.microsoft.com/office/drawing/2014/main" id="{7FACE3ED-3F52-9A47-A422-E666B8A746E8}"/>
              </a:ext>
            </a:extLst>
          </p:cNvPr>
          <p:cNvSpPr>
            <a:spLocks noGrp="1"/>
          </p:cNvSpPr>
          <p:nvPr>
            <p:ph idx="1"/>
          </p:nvPr>
        </p:nvSpPr>
        <p:spPr/>
        <p:txBody>
          <a:bodyPr/>
          <a:lstStyle/>
          <a:p>
            <a:r>
              <a:rPr lang="en-US" sz="2400" dirty="0"/>
              <a:t>The TADP Team will be providing virtual drop-in office hours to help TAs through the transition to online teaching formats during finals week and spring break. </a:t>
            </a:r>
          </a:p>
          <a:p>
            <a:r>
              <a:rPr lang="en-US" sz="2400" dirty="0"/>
              <a:t>Virtual Drop-in Office Hours:</a:t>
            </a:r>
          </a:p>
          <a:p>
            <a:pPr lvl="1"/>
            <a:r>
              <a:rPr lang="en-US" sz="2000" dirty="0"/>
              <a:t>Monday, March 16th from 2:00pm-4:00pm</a:t>
            </a:r>
          </a:p>
          <a:p>
            <a:pPr lvl="1"/>
            <a:r>
              <a:rPr lang="en-US" sz="2000" dirty="0"/>
              <a:t>Tuesday, March 17th from 9:00am-12:00pm</a:t>
            </a:r>
          </a:p>
          <a:p>
            <a:pPr lvl="1"/>
            <a:r>
              <a:rPr lang="en-US" sz="2000" dirty="0"/>
              <a:t>Wednesday, March 18th from 2:30pm-4:30pm</a:t>
            </a:r>
          </a:p>
          <a:p>
            <a:pPr lvl="1"/>
            <a:r>
              <a:rPr lang="en-US" sz="2000" dirty="0"/>
              <a:t>Thursday, March 19th from 9:00am-12:00pm</a:t>
            </a:r>
          </a:p>
          <a:p>
            <a:pPr lvl="1"/>
            <a:r>
              <a:rPr lang="en-US" sz="2000" dirty="0"/>
              <a:t>Monday, March 23rd from 9:00am-4:00pm</a:t>
            </a:r>
          </a:p>
          <a:p>
            <a:pPr lvl="1"/>
            <a:r>
              <a:rPr lang="en-US" sz="2000" dirty="0"/>
              <a:t>Tuesday, March 24th from 9:00am-4:00pm</a:t>
            </a:r>
          </a:p>
          <a:p>
            <a:r>
              <a:rPr lang="en-US" sz="2400" dirty="0"/>
              <a:t>Check back </a:t>
            </a:r>
            <a:r>
              <a:rPr lang="en-US" sz="2400"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here</a:t>
            </a:r>
            <a:r>
              <a:rPr lang="en-US" sz="2400" dirty="0"/>
              <a:t> for the links to participate.</a:t>
            </a:r>
          </a:p>
          <a:p>
            <a:endParaRPr lang="en-US" dirty="0"/>
          </a:p>
        </p:txBody>
      </p:sp>
    </p:spTree>
    <p:extLst>
      <p:ext uri="{BB962C8B-B14F-4D97-AF65-F5344CB8AC3E}">
        <p14:creationId xmlns:p14="http://schemas.microsoft.com/office/powerpoint/2010/main" val="1010234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5893-2A32-D14F-BDC4-C69A95A009DA}"/>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752A4250-3AB7-4145-9B25-E99B4F1CAF78}"/>
              </a:ext>
            </a:extLst>
          </p:cNvPr>
          <p:cNvSpPr>
            <a:spLocks noGrp="1"/>
          </p:cNvSpPr>
          <p:nvPr>
            <p:ph idx="1"/>
          </p:nvPr>
        </p:nvSpPr>
        <p:spPr>
          <a:xfrm>
            <a:off x="609600" y="1219200"/>
            <a:ext cx="10972800" cy="5105400"/>
          </a:xfrm>
        </p:spPr>
        <p:txBody>
          <a:bodyPr/>
          <a:lstStyle/>
          <a:p>
            <a:pPr>
              <a:lnSpc>
                <a:spcPct val="150000"/>
              </a:lnSpc>
            </a:pPr>
            <a:r>
              <a:rPr lang="en-US" sz="2800" dirty="0"/>
              <a:t>How to Apply Resources to</a:t>
            </a:r>
          </a:p>
          <a:p>
            <a:pPr lvl="1">
              <a:lnSpc>
                <a:spcPct val="150000"/>
              </a:lnSpc>
            </a:pPr>
            <a:r>
              <a:rPr lang="en-US" sz="2800" dirty="0"/>
              <a:t>Run your class live with Zoom</a:t>
            </a:r>
          </a:p>
          <a:p>
            <a:pPr lvl="1">
              <a:lnSpc>
                <a:spcPct val="150000"/>
              </a:lnSpc>
            </a:pPr>
            <a:r>
              <a:rPr lang="en-US" sz="2800" dirty="0"/>
              <a:t>Pre-record your lectures</a:t>
            </a:r>
          </a:p>
          <a:p>
            <a:pPr lvl="1">
              <a:lnSpc>
                <a:spcPct val="150000"/>
              </a:lnSpc>
            </a:pPr>
            <a:r>
              <a:rPr lang="en-US" sz="2800" dirty="0"/>
              <a:t>Teach without the video component</a:t>
            </a:r>
          </a:p>
          <a:p>
            <a:pPr lvl="1"/>
            <a:endParaRPr lang="en-US" dirty="0"/>
          </a:p>
        </p:txBody>
      </p:sp>
    </p:spTree>
    <p:extLst>
      <p:ext uri="{BB962C8B-B14F-4D97-AF65-F5344CB8AC3E}">
        <p14:creationId xmlns:p14="http://schemas.microsoft.com/office/powerpoint/2010/main" val="2827406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23D4E-972F-8D4D-80DC-2CB3977327D2}"/>
              </a:ext>
            </a:extLst>
          </p:cNvPr>
          <p:cNvSpPr>
            <a:spLocks noGrp="1"/>
          </p:cNvSpPr>
          <p:nvPr>
            <p:ph type="title"/>
          </p:nvPr>
        </p:nvSpPr>
        <p:spPr/>
        <p:txBody>
          <a:bodyPr/>
          <a:lstStyle/>
          <a:p>
            <a:r>
              <a:rPr lang="en-US" dirty="0"/>
              <a:t>Running Your Class Live with Zoom</a:t>
            </a:r>
          </a:p>
        </p:txBody>
      </p:sp>
      <p:sp>
        <p:nvSpPr>
          <p:cNvPr id="3" name="Content Placeholder 2">
            <a:extLst>
              <a:ext uri="{FF2B5EF4-FFF2-40B4-BE49-F238E27FC236}">
                <a16:creationId xmlns:a16="http://schemas.microsoft.com/office/drawing/2014/main" id="{5AFF07F2-FED7-ED4C-8576-8CE368234B12}"/>
              </a:ext>
            </a:extLst>
          </p:cNvPr>
          <p:cNvSpPr>
            <a:spLocks noGrp="1"/>
          </p:cNvSpPr>
          <p:nvPr>
            <p:ph idx="1"/>
          </p:nvPr>
        </p:nvSpPr>
        <p:spPr>
          <a:xfrm>
            <a:off x="457200" y="990600"/>
            <a:ext cx="10972800" cy="5105400"/>
          </a:xfrm>
        </p:spPr>
        <p:txBody>
          <a:bodyPr/>
          <a:lstStyle/>
          <a:p>
            <a:r>
              <a:rPr lang="en-US" sz="2400" b="1" dirty="0"/>
              <a:t>Pedagogical Recommendations</a:t>
            </a:r>
            <a:endParaRPr lang="en-US" sz="2400" dirty="0"/>
          </a:p>
          <a:p>
            <a:pPr lvl="1"/>
            <a:r>
              <a:rPr lang="en-US" sz="2400" b="1" dirty="0"/>
              <a:t>Use slides and screen sharing</a:t>
            </a:r>
            <a:r>
              <a:rPr lang="en-US" sz="2400" dirty="0"/>
              <a:t> within Zoom to make sure discussion questions are visible to students who may have a slow Internet connection or who may struggle to hear the audio for the initial question. (Look for </a:t>
            </a:r>
            <a:r>
              <a:rPr lang="en-US" sz="2400" u="sng"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“Share Screen”</a:t>
            </a:r>
            <a:r>
              <a:rPr lang="en-US" sz="2400" dirty="0">
                <a:solidFill>
                  <a:schemeClr val="accent5">
                    <a:lumMod val="90000"/>
                    <a:lumOff val="10000"/>
                  </a:schemeClr>
                </a:solidFill>
              </a:rPr>
              <a:t> </a:t>
            </a:r>
            <a:r>
              <a:rPr lang="en-US" sz="2400" dirty="0"/>
              <a:t>at the bottom of your Zoom call.)</a:t>
            </a:r>
          </a:p>
          <a:p>
            <a:pPr lvl="1"/>
            <a:endParaRPr lang="en-US" sz="2400" dirty="0"/>
          </a:p>
          <a:p>
            <a:pPr lvl="1"/>
            <a:r>
              <a:rPr lang="en-US" sz="2400" dirty="0"/>
              <a:t>On your first slide, </a:t>
            </a:r>
            <a:r>
              <a:rPr lang="en-US" sz="2400" b="1" dirty="0"/>
              <a:t>display an agenda </a:t>
            </a:r>
            <a:r>
              <a:rPr lang="en-US" sz="2400" dirty="0"/>
              <a:t>at the start of the class session so that students know what to expect of the shared time together.</a:t>
            </a:r>
          </a:p>
          <a:p>
            <a:pPr lvl="1"/>
            <a:endParaRPr lang="en-US" sz="2400" dirty="0"/>
          </a:p>
          <a:p>
            <a:pPr lvl="1"/>
            <a:r>
              <a:rPr lang="en-US" sz="2400" b="1" dirty="0"/>
              <a:t>Use the chat</a:t>
            </a:r>
            <a:r>
              <a:rPr lang="en-US" sz="2400" dirty="0"/>
              <a:t> (bottom of your screen). See </a:t>
            </a:r>
            <a:r>
              <a:rPr lang="en-US" sz="2400" u="sng" dirty="0">
                <a:solidFill>
                  <a:schemeClr val="accent5">
                    <a:lumMod val="90000"/>
                    <a:lumOff val="10000"/>
                  </a:schemeClr>
                </a:solidFill>
                <a:hlinkClick r:id="rId4">
                  <a:extLst>
                    <a:ext uri="{A12FA001-AC4F-418D-AE19-62706E023703}">
                      <ahyp:hlinkClr xmlns:ahyp="http://schemas.microsoft.com/office/drawing/2018/hyperlinkcolor" val="tx"/>
                    </a:ext>
                  </a:extLst>
                </a:hlinkClick>
              </a:rPr>
              <a:t>In-Meeting Chat</a:t>
            </a:r>
            <a:r>
              <a:rPr lang="en-US" sz="2400" dirty="0"/>
              <a:t>.</a:t>
            </a:r>
          </a:p>
          <a:p>
            <a:pPr lvl="1"/>
            <a:endParaRPr lang="en-US" sz="2400" dirty="0"/>
          </a:p>
          <a:p>
            <a:pPr lvl="1"/>
            <a:r>
              <a:rPr lang="en-US" sz="2400" dirty="0"/>
              <a:t>Moderate discussion, i.e., “call on” a student with a comment to speak, to help them break into the conversation. </a:t>
            </a:r>
          </a:p>
          <a:p>
            <a:endParaRPr lang="en-US" sz="1400" dirty="0"/>
          </a:p>
        </p:txBody>
      </p:sp>
    </p:spTree>
    <p:extLst>
      <p:ext uri="{BB962C8B-B14F-4D97-AF65-F5344CB8AC3E}">
        <p14:creationId xmlns:p14="http://schemas.microsoft.com/office/powerpoint/2010/main" val="1918257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5251-411C-674D-8A76-AC190998CE3B}"/>
              </a:ext>
            </a:extLst>
          </p:cNvPr>
          <p:cNvSpPr>
            <a:spLocks noGrp="1"/>
          </p:cNvSpPr>
          <p:nvPr>
            <p:ph type="title"/>
          </p:nvPr>
        </p:nvSpPr>
        <p:spPr/>
        <p:txBody>
          <a:bodyPr/>
          <a:lstStyle/>
          <a:p>
            <a:r>
              <a:rPr lang="en-US" dirty="0"/>
              <a:t>Running Your class Live with Zoom</a:t>
            </a:r>
          </a:p>
        </p:txBody>
      </p:sp>
      <p:sp>
        <p:nvSpPr>
          <p:cNvPr id="3" name="Content Placeholder 2">
            <a:extLst>
              <a:ext uri="{FF2B5EF4-FFF2-40B4-BE49-F238E27FC236}">
                <a16:creationId xmlns:a16="http://schemas.microsoft.com/office/drawing/2014/main" id="{F0BCF485-2931-9F4C-BF2A-49CCC8E902DA}"/>
              </a:ext>
            </a:extLst>
          </p:cNvPr>
          <p:cNvSpPr>
            <a:spLocks noGrp="1"/>
          </p:cNvSpPr>
          <p:nvPr>
            <p:ph idx="1"/>
          </p:nvPr>
        </p:nvSpPr>
        <p:spPr>
          <a:xfrm>
            <a:off x="576943" y="1001486"/>
            <a:ext cx="10972800" cy="5105400"/>
          </a:xfrm>
        </p:spPr>
        <p:txBody>
          <a:bodyPr/>
          <a:lstStyle/>
          <a:p>
            <a:r>
              <a:rPr lang="en-US" sz="2400" b="1" dirty="0"/>
              <a:t>Pedagogical Recommendations</a:t>
            </a:r>
            <a:endParaRPr lang="en-US" sz="2400" dirty="0"/>
          </a:p>
          <a:p>
            <a:pPr lvl="1"/>
            <a:r>
              <a:rPr lang="en-US" sz="2400" dirty="0"/>
              <a:t>Consider asking one or two students to take on special roles as “chat monitors” to voice if there are questions that arise that the instructor has missed.</a:t>
            </a:r>
          </a:p>
          <a:p>
            <a:pPr lvl="1"/>
            <a:r>
              <a:rPr lang="en-US" sz="2400" b="1" dirty="0"/>
              <a:t>Use Zoom Breakout Rooms</a:t>
            </a:r>
            <a:r>
              <a:rPr lang="en-US" sz="2400" dirty="0"/>
              <a:t> to help students talk in smaller groups (just as they would do break-out groups in a larger class environment). See </a:t>
            </a:r>
            <a:r>
              <a:rPr lang="en-US" sz="2400" u="sng"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Managing Video Breakout Rooms</a:t>
            </a:r>
            <a:r>
              <a:rPr lang="en-US" sz="2400" dirty="0"/>
              <a:t>. </a:t>
            </a:r>
          </a:p>
          <a:p>
            <a:pPr lvl="1"/>
            <a:r>
              <a:rPr lang="en-US" sz="2400" b="1" dirty="0"/>
              <a:t>Rethink your classroom activities</a:t>
            </a:r>
            <a:r>
              <a:rPr lang="en-US" sz="2400" dirty="0"/>
              <a:t> to make the class more interactive. </a:t>
            </a:r>
          </a:p>
          <a:p>
            <a:pPr lvl="1"/>
            <a:r>
              <a:rPr lang="en-US" sz="2400" dirty="0"/>
              <a:t>Have students write and comment together on a shared Google Doc. </a:t>
            </a:r>
          </a:p>
          <a:p>
            <a:pPr lvl="1"/>
            <a:r>
              <a:rPr lang="en-US" sz="2400" dirty="0"/>
              <a:t>Try using </a:t>
            </a:r>
            <a:r>
              <a:rPr lang="en-US" sz="2400" u="sng" dirty="0">
                <a:solidFill>
                  <a:schemeClr val="accent5">
                    <a:lumMod val="90000"/>
                    <a:lumOff val="10000"/>
                  </a:schemeClr>
                </a:solidFill>
                <a:hlinkClick r:id="rId4">
                  <a:extLst>
                    <a:ext uri="{A12FA001-AC4F-418D-AE19-62706E023703}">
                      <ahyp:hlinkClr xmlns:ahyp="http://schemas.microsoft.com/office/drawing/2018/hyperlinkcolor" val="tx"/>
                    </a:ext>
                  </a:extLst>
                </a:hlinkClick>
              </a:rPr>
              <a:t>Poll Everywhere</a:t>
            </a:r>
            <a:r>
              <a:rPr lang="en-US" sz="2400" dirty="0">
                <a:solidFill>
                  <a:schemeClr val="accent5">
                    <a:lumMod val="90000"/>
                    <a:lumOff val="10000"/>
                  </a:schemeClr>
                </a:solidFill>
              </a:rPr>
              <a:t> </a:t>
            </a:r>
            <a:r>
              <a:rPr lang="en-US" sz="2400" dirty="0"/>
              <a:t>or </a:t>
            </a:r>
            <a:r>
              <a:rPr lang="en-US" sz="2400" u="sng" dirty="0">
                <a:solidFill>
                  <a:schemeClr val="accent5">
                    <a:lumMod val="90000"/>
                    <a:lumOff val="10000"/>
                  </a:schemeClr>
                </a:solidFill>
                <a:hlinkClick r:id="rId5">
                  <a:extLst>
                    <a:ext uri="{A12FA001-AC4F-418D-AE19-62706E023703}">
                      <ahyp:hlinkClr xmlns:ahyp="http://schemas.microsoft.com/office/drawing/2018/hyperlinkcolor" val="tx"/>
                    </a:ext>
                  </a:extLst>
                </a:hlinkClick>
              </a:rPr>
              <a:t>Google Forms</a:t>
            </a:r>
            <a:r>
              <a:rPr lang="en-US" sz="2400" dirty="0">
                <a:solidFill>
                  <a:schemeClr val="accent5">
                    <a:lumMod val="90000"/>
                    <a:lumOff val="10000"/>
                  </a:schemeClr>
                </a:solidFill>
              </a:rPr>
              <a:t> </a:t>
            </a:r>
            <a:r>
              <a:rPr lang="en-US" sz="2400" dirty="0"/>
              <a:t>to collect student responses, and then share results with both in-person and online students. </a:t>
            </a:r>
          </a:p>
          <a:p>
            <a:endParaRPr lang="en-US" dirty="0"/>
          </a:p>
        </p:txBody>
      </p:sp>
    </p:spTree>
    <p:extLst>
      <p:ext uri="{BB962C8B-B14F-4D97-AF65-F5344CB8AC3E}">
        <p14:creationId xmlns:p14="http://schemas.microsoft.com/office/powerpoint/2010/main" val="2576718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87342-611C-BE4C-89DE-D85694FDF408}"/>
              </a:ext>
            </a:extLst>
          </p:cNvPr>
          <p:cNvSpPr>
            <a:spLocks noGrp="1"/>
          </p:cNvSpPr>
          <p:nvPr>
            <p:ph type="title"/>
          </p:nvPr>
        </p:nvSpPr>
        <p:spPr>
          <a:xfrm>
            <a:off x="609600" y="114300"/>
            <a:ext cx="9956800" cy="762000"/>
          </a:xfrm>
        </p:spPr>
        <p:txBody>
          <a:bodyPr/>
          <a:lstStyle/>
          <a:p>
            <a:r>
              <a:rPr lang="en-US" dirty="0"/>
              <a:t>A Few Troubleshooting Tips:</a:t>
            </a:r>
          </a:p>
        </p:txBody>
      </p:sp>
      <p:sp>
        <p:nvSpPr>
          <p:cNvPr id="3" name="Content Placeholder 2">
            <a:extLst>
              <a:ext uri="{FF2B5EF4-FFF2-40B4-BE49-F238E27FC236}">
                <a16:creationId xmlns:a16="http://schemas.microsoft.com/office/drawing/2014/main" id="{C36E8CD0-97D5-EF45-B558-CFD561742671}"/>
              </a:ext>
            </a:extLst>
          </p:cNvPr>
          <p:cNvSpPr>
            <a:spLocks noGrp="1"/>
          </p:cNvSpPr>
          <p:nvPr>
            <p:ph idx="1"/>
          </p:nvPr>
        </p:nvSpPr>
        <p:spPr>
          <a:xfrm>
            <a:off x="381000" y="876300"/>
            <a:ext cx="10972800" cy="5105400"/>
          </a:xfrm>
        </p:spPr>
        <p:txBody>
          <a:bodyPr/>
          <a:lstStyle/>
          <a:p>
            <a:r>
              <a:rPr lang="en-US" sz="2400" b="1" dirty="0"/>
              <a:t>If your microphone is not working, </a:t>
            </a:r>
            <a:r>
              <a:rPr lang="en-US" sz="2400" dirty="0"/>
              <a:t>use the phone number listed in the Zoom invitation when you set up a Zoom call. You can use your phone as the microphone and audio source for your call rather than your computer’s built-in microphone. </a:t>
            </a:r>
          </a:p>
          <a:p>
            <a:endParaRPr lang="en-US" sz="2400" dirty="0"/>
          </a:p>
          <a:p>
            <a:r>
              <a:rPr lang="en-US" sz="2400" b="1" dirty="0"/>
              <a:t>If your Internet connection is slow or lagging, </a:t>
            </a:r>
            <a:r>
              <a:rPr lang="en-US" sz="2400" dirty="0"/>
              <a:t>consider temporarily turning off your video stream and only maintaining the audio stream. Turning off the video should improve quality and consistency of the call. </a:t>
            </a:r>
          </a:p>
          <a:p>
            <a:pPr marL="0" indent="0">
              <a:buNone/>
            </a:pPr>
            <a:endParaRPr lang="en-US" sz="2400" dirty="0"/>
          </a:p>
          <a:p>
            <a:r>
              <a:rPr lang="en-US" sz="2400" b="1" dirty="0"/>
              <a:t>If you have earbuds or a headphone set, wear them! </a:t>
            </a:r>
            <a:r>
              <a:rPr lang="en-US" sz="2400" dirty="0"/>
              <a:t>Wearing earbuds or headphones will reduce the amount of background noise that your computer will pick up, which will make it easier for your students to hear you. Similarly, you may want to advise your students to wear headphones during the call. </a:t>
            </a:r>
          </a:p>
          <a:p>
            <a:endParaRPr lang="en-US" sz="1400" dirty="0"/>
          </a:p>
        </p:txBody>
      </p:sp>
    </p:spTree>
    <p:extLst>
      <p:ext uri="{BB962C8B-B14F-4D97-AF65-F5344CB8AC3E}">
        <p14:creationId xmlns:p14="http://schemas.microsoft.com/office/powerpoint/2010/main" val="1488227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BD2E9-BD4A-AE41-B1A4-7908140282F3}"/>
              </a:ext>
            </a:extLst>
          </p:cNvPr>
          <p:cNvSpPr>
            <a:spLocks noGrp="1"/>
          </p:cNvSpPr>
          <p:nvPr>
            <p:ph type="title"/>
          </p:nvPr>
        </p:nvSpPr>
        <p:spPr/>
        <p:txBody>
          <a:bodyPr/>
          <a:lstStyle/>
          <a:p>
            <a:r>
              <a:rPr lang="en-US" dirty="0"/>
              <a:t>A Few Troubleshooting Tips:</a:t>
            </a:r>
          </a:p>
        </p:txBody>
      </p:sp>
      <p:sp>
        <p:nvSpPr>
          <p:cNvPr id="3" name="Content Placeholder 2">
            <a:extLst>
              <a:ext uri="{FF2B5EF4-FFF2-40B4-BE49-F238E27FC236}">
                <a16:creationId xmlns:a16="http://schemas.microsoft.com/office/drawing/2014/main" id="{FD472435-AB1D-954B-8951-C5F65C12561D}"/>
              </a:ext>
            </a:extLst>
          </p:cNvPr>
          <p:cNvSpPr>
            <a:spLocks noGrp="1"/>
          </p:cNvSpPr>
          <p:nvPr>
            <p:ph idx="1"/>
          </p:nvPr>
        </p:nvSpPr>
        <p:spPr/>
        <p:txBody>
          <a:bodyPr/>
          <a:lstStyle/>
          <a:p>
            <a:r>
              <a:rPr lang="en-US" sz="2400" b="1" dirty="0"/>
              <a:t>Advise students to mute their microphones if they are not speaking and unmute the microphones when they wish to speak. </a:t>
            </a:r>
            <a:r>
              <a:rPr lang="en-US" sz="2400" dirty="0"/>
              <a:t>Students may be joining Zoom calls from all kinds of different locations, many of which may create background noise that could be distracting. </a:t>
            </a:r>
          </a:p>
          <a:p>
            <a:endParaRPr lang="en-US" sz="2400" b="1" dirty="0"/>
          </a:p>
          <a:p>
            <a:endParaRPr lang="en-US" sz="2400" b="1" dirty="0"/>
          </a:p>
          <a:p>
            <a:r>
              <a:rPr lang="en-US" sz="2400" b="1" dirty="0"/>
              <a:t>Check the “chat” space for student questions and contributions. </a:t>
            </a:r>
            <a:r>
              <a:rPr lang="en-US" sz="2400" dirty="0"/>
              <a:t>Some students may not have working microphones and, therefore, may be unable to contribute. The chat room is a good place for students to contribute, ask questions, and be involved.</a:t>
            </a:r>
          </a:p>
          <a:p>
            <a:endParaRPr lang="en-US" sz="2400" dirty="0"/>
          </a:p>
        </p:txBody>
      </p:sp>
    </p:spTree>
    <p:extLst>
      <p:ext uri="{BB962C8B-B14F-4D97-AF65-F5344CB8AC3E}">
        <p14:creationId xmlns:p14="http://schemas.microsoft.com/office/powerpoint/2010/main" val="115193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0B4E1-51C8-3140-A62D-D64EFEAB6D39}"/>
              </a:ext>
            </a:extLst>
          </p:cNvPr>
          <p:cNvSpPr>
            <a:spLocks noGrp="1"/>
          </p:cNvSpPr>
          <p:nvPr>
            <p:ph type="title"/>
          </p:nvPr>
        </p:nvSpPr>
        <p:spPr/>
        <p:txBody>
          <a:bodyPr/>
          <a:lstStyle/>
          <a:p>
            <a:r>
              <a:rPr lang="en-US" sz="4000" dirty="0"/>
              <a:t>Accessibility Suggestions: </a:t>
            </a:r>
            <a:endParaRPr lang="en-US" dirty="0"/>
          </a:p>
        </p:txBody>
      </p:sp>
      <p:sp>
        <p:nvSpPr>
          <p:cNvPr id="3" name="Content Placeholder 2">
            <a:extLst>
              <a:ext uri="{FF2B5EF4-FFF2-40B4-BE49-F238E27FC236}">
                <a16:creationId xmlns:a16="http://schemas.microsoft.com/office/drawing/2014/main" id="{79C63248-7AED-2D42-BFC0-2A0031223B4F}"/>
              </a:ext>
            </a:extLst>
          </p:cNvPr>
          <p:cNvSpPr>
            <a:spLocks noGrp="1"/>
          </p:cNvSpPr>
          <p:nvPr>
            <p:ph idx="1"/>
          </p:nvPr>
        </p:nvSpPr>
        <p:spPr/>
        <p:txBody>
          <a:bodyPr/>
          <a:lstStyle/>
          <a:p>
            <a:r>
              <a:rPr lang="en-US" sz="2400" b="1" dirty="0"/>
              <a:t>Automatic live captioning is not available in Zoom (automatic captions are visible if you record a Zoom session)</a:t>
            </a:r>
            <a:r>
              <a:rPr lang="en-US" sz="2400" dirty="0"/>
              <a:t>. You may wish to</a:t>
            </a:r>
            <a:r>
              <a:rPr lang="en-US" sz="2400" b="1" dirty="0"/>
              <a:t> use Google Slides</a:t>
            </a:r>
            <a:r>
              <a:rPr lang="en-US" sz="2400" dirty="0"/>
              <a:t> and enable the </a:t>
            </a:r>
            <a:r>
              <a:rPr lang="en-US" sz="2400" b="1" dirty="0"/>
              <a:t>live captioning feature within Google Slides. </a:t>
            </a:r>
            <a:r>
              <a:rPr lang="en-US" sz="2400" dirty="0"/>
              <a:t>If you share your screen using Google Slides, your voice will be captured and live captions will appear. Check</a:t>
            </a:r>
            <a:r>
              <a:rPr lang="en-US" sz="2400" u="sng" dirty="0">
                <a:solidFill>
                  <a:srgbClr val="FFF0C6"/>
                </a:solidFill>
                <a:hlinkClick r:id="rId3">
                  <a:extLst>
                    <a:ext uri="{A12FA001-AC4F-418D-AE19-62706E023703}">
                      <ahyp:hlinkClr xmlns:ahyp="http://schemas.microsoft.com/office/drawing/2018/hyperlinkcolor" val="tx"/>
                    </a:ext>
                  </a:extLst>
                </a:hlinkClick>
              </a:rPr>
              <a:t> </a:t>
            </a:r>
            <a:r>
              <a:rPr lang="en-US" sz="2400" u="sng"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Present Slides with Captions (via Google Drive support)</a:t>
            </a:r>
            <a:r>
              <a:rPr lang="en-US" sz="2400" u="sng" dirty="0">
                <a:solidFill>
                  <a:srgbClr val="FFF0C6"/>
                </a:solidFill>
                <a:hlinkClick r:id="rId3">
                  <a:extLst>
                    <a:ext uri="{A12FA001-AC4F-418D-AE19-62706E023703}">
                      <ahyp:hlinkClr xmlns:ahyp="http://schemas.microsoft.com/office/drawing/2018/hyperlinkcolor" val="tx"/>
                    </a:ext>
                  </a:extLst>
                </a:hlinkClick>
              </a:rPr>
              <a:t> </a:t>
            </a:r>
            <a:r>
              <a:rPr lang="en-US" sz="2400" dirty="0"/>
              <a:t>for more information.</a:t>
            </a:r>
          </a:p>
          <a:p>
            <a:endParaRPr lang="en-US" sz="2400" dirty="0"/>
          </a:p>
          <a:p>
            <a:endParaRPr lang="en-US" sz="2400" dirty="0"/>
          </a:p>
          <a:p>
            <a:r>
              <a:rPr lang="en-US" sz="2400" b="1" dirty="0"/>
              <a:t>For students who are blind or have low visibility, narrate the material that you’re displaying visually on the screen. </a:t>
            </a:r>
            <a:r>
              <a:rPr lang="en-US" sz="2400" dirty="0"/>
              <a:t>Just as you might read materials aloud in class, read screen material that you share on-screen just in case students are not able to see essential text.</a:t>
            </a:r>
          </a:p>
          <a:p>
            <a:endParaRPr lang="en-US" sz="2000" dirty="0"/>
          </a:p>
        </p:txBody>
      </p:sp>
    </p:spTree>
    <p:extLst>
      <p:ext uri="{BB962C8B-B14F-4D97-AF65-F5344CB8AC3E}">
        <p14:creationId xmlns:p14="http://schemas.microsoft.com/office/powerpoint/2010/main" val="159218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03150-D8C3-8546-90EE-FF647F1417FC}"/>
              </a:ext>
            </a:extLst>
          </p:cNvPr>
          <p:cNvSpPr>
            <a:spLocks noGrp="1"/>
          </p:cNvSpPr>
          <p:nvPr>
            <p:ph type="title"/>
          </p:nvPr>
        </p:nvSpPr>
        <p:spPr/>
        <p:txBody>
          <a:bodyPr/>
          <a:lstStyle/>
          <a:p>
            <a:r>
              <a:rPr lang="en-US" dirty="0"/>
              <a:t>Pre-Record Your Lectures</a:t>
            </a:r>
          </a:p>
        </p:txBody>
      </p:sp>
      <p:sp>
        <p:nvSpPr>
          <p:cNvPr id="3" name="Content Placeholder 2">
            <a:extLst>
              <a:ext uri="{FF2B5EF4-FFF2-40B4-BE49-F238E27FC236}">
                <a16:creationId xmlns:a16="http://schemas.microsoft.com/office/drawing/2014/main" id="{3BD1284B-236C-824D-9045-94DD4248970C}"/>
              </a:ext>
            </a:extLst>
          </p:cNvPr>
          <p:cNvSpPr>
            <a:spLocks noGrp="1"/>
          </p:cNvSpPr>
          <p:nvPr>
            <p:ph idx="1"/>
          </p:nvPr>
        </p:nvSpPr>
        <p:spPr/>
        <p:txBody>
          <a:bodyPr/>
          <a:lstStyle/>
          <a:p>
            <a:r>
              <a:rPr lang="en-US" sz="2000" b="1" dirty="0"/>
              <a:t>Pedagogical Recommendations</a:t>
            </a:r>
            <a:endParaRPr lang="en-US" sz="2000" dirty="0"/>
          </a:p>
          <a:p>
            <a:pPr lvl="1"/>
            <a:r>
              <a:rPr lang="en-US" sz="2000" b="1" dirty="0"/>
              <a:t>Keep videos short and lively</a:t>
            </a:r>
            <a:r>
              <a:rPr lang="en-US" sz="2000" dirty="0"/>
              <a:t>. It is often harder to focus on a video than on a person! </a:t>
            </a:r>
            <a:r>
              <a:rPr lang="en-US" sz="2000" u="sng" dirty="0">
                <a:solidFill>
                  <a:schemeClr val="accent5">
                    <a:lumMod val="90000"/>
                    <a:lumOff val="10000"/>
                  </a:schemeClr>
                </a:solidFill>
                <a:hlinkClick r:id="rId3">
                  <a:extLst>
                    <a:ext uri="{A12FA001-AC4F-418D-AE19-62706E023703}">
                      <ahyp:hlinkClr xmlns:ahyp="http://schemas.microsoft.com/office/drawing/2018/hyperlinkcolor" val="tx"/>
                    </a:ext>
                  </a:extLst>
                </a:hlinkClick>
              </a:rPr>
              <a:t>Check out some tips for creating lively short online videos from online educator Karen Costa.</a:t>
            </a:r>
            <a:endParaRPr lang="en-US" sz="2000" dirty="0">
              <a:solidFill>
                <a:schemeClr val="accent5">
                  <a:lumMod val="90000"/>
                  <a:lumOff val="10000"/>
                </a:schemeClr>
              </a:solidFill>
            </a:endParaRPr>
          </a:p>
          <a:p>
            <a:pPr lvl="1"/>
            <a:r>
              <a:rPr lang="en-US" sz="2000" b="1" dirty="0"/>
              <a:t>Test your microphone </a:t>
            </a:r>
            <a:r>
              <a:rPr lang="en-US" sz="2000" dirty="0"/>
              <a:t>to make sure that you have good sound quality. Consider using a headset with an external microphone to capture better audio.</a:t>
            </a:r>
          </a:p>
          <a:p>
            <a:pPr lvl="1"/>
            <a:r>
              <a:rPr lang="en-US" sz="2000" b="1" dirty="0"/>
              <a:t>Consider ADA compliance</a:t>
            </a:r>
            <a:r>
              <a:rPr lang="en-US" sz="2000" dirty="0"/>
              <a:t>. Automatic closed-captioning is not perfect. Speak clearly and not too quickly to make the content as accurate as possible. If using a tool other than Zoom for recording your lecture, consider </a:t>
            </a:r>
            <a:r>
              <a:rPr lang="en-US" sz="2000" b="1" dirty="0"/>
              <a:t>uploading your videos to YouTube </a:t>
            </a:r>
            <a:r>
              <a:rPr lang="en-US" sz="2000" dirty="0"/>
              <a:t>to take advantage of their automatic (though not perfect) closed-captioning. </a:t>
            </a:r>
          </a:p>
          <a:p>
            <a:pPr lvl="1"/>
            <a:r>
              <a:rPr lang="en-US" sz="2000" dirty="0"/>
              <a:t>I</a:t>
            </a:r>
            <a:r>
              <a:rPr lang="en-US" sz="2000" b="1" dirty="0"/>
              <a:t>ntegrate interaction with the lecture material</a:t>
            </a:r>
            <a:r>
              <a:rPr lang="en-US" sz="2000" dirty="0"/>
              <a:t>. You might consider setting up an </a:t>
            </a:r>
            <a:r>
              <a:rPr lang="en-US" sz="2000" dirty="0" err="1"/>
              <a:t>iLearn</a:t>
            </a:r>
            <a:r>
              <a:rPr lang="en-US" sz="2000" dirty="0"/>
              <a:t> discussion board with some specific questions, using a quiz, or setting up a chat session for a text-based live discussion.</a:t>
            </a:r>
          </a:p>
          <a:p>
            <a:endParaRPr lang="en-US" sz="2000" dirty="0"/>
          </a:p>
        </p:txBody>
      </p:sp>
    </p:spTree>
    <p:extLst>
      <p:ext uri="{BB962C8B-B14F-4D97-AF65-F5344CB8AC3E}">
        <p14:creationId xmlns:p14="http://schemas.microsoft.com/office/powerpoint/2010/main" val="401864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4B4D-27AA-B344-BB05-147ECD5DDE67}"/>
              </a:ext>
            </a:extLst>
          </p:cNvPr>
          <p:cNvSpPr>
            <a:spLocks noGrp="1"/>
          </p:cNvSpPr>
          <p:nvPr>
            <p:ph type="title"/>
          </p:nvPr>
        </p:nvSpPr>
        <p:spPr/>
        <p:txBody>
          <a:bodyPr/>
          <a:lstStyle/>
          <a:p>
            <a:r>
              <a:rPr lang="en-US" dirty="0"/>
              <a:t>Skip the Video Component</a:t>
            </a:r>
          </a:p>
        </p:txBody>
      </p:sp>
      <p:sp>
        <p:nvSpPr>
          <p:cNvPr id="3" name="Content Placeholder 2">
            <a:extLst>
              <a:ext uri="{FF2B5EF4-FFF2-40B4-BE49-F238E27FC236}">
                <a16:creationId xmlns:a16="http://schemas.microsoft.com/office/drawing/2014/main" id="{ADABF31C-7E9D-B347-90C2-DF1DE80B677D}"/>
              </a:ext>
            </a:extLst>
          </p:cNvPr>
          <p:cNvSpPr>
            <a:spLocks noGrp="1"/>
          </p:cNvSpPr>
          <p:nvPr>
            <p:ph idx="1"/>
          </p:nvPr>
        </p:nvSpPr>
        <p:spPr/>
        <p:txBody>
          <a:bodyPr/>
          <a:lstStyle/>
          <a:p>
            <a:r>
              <a:rPr lang="en-US" b="1" dirty="0"/>
              <a:t>Pedagogical Recommendations</a:t>
            </a:r>
            <a:endParaRPr lang="en-US" dirty="0"/>
          </a:p>
          <a:p>
            <a:pPr lvl="1"/>
            <a:r>
              <a:rPr lang="en-US" b="1" dirty="0"/>
              <a:t>Annotate your slideshow with notes </a:t>
            </a:r>
            <a:r>
              <a:rPr lang="en-US" dirty="0"/>
              <a:t>and share this with students using </a:t>
            </a:r>
            <a:r>
              <a:rPr lang="en-US" dirty="0" err="1"/>
              <a:t>iLearn</a:t>
            </a:r>
            <a:r>
              <a:rPr lang="en-US" dirty="0"/>
              <a:t> or email</a:t>
            </a:r>
          </a:p>
          <a:p>
            <a:pPr lvl="1"/>
            <a:endParaRPr lang="en-US" dirty="0"/>
          </a:p>
          <a:p>
            <a:pPr lvl="1"/>
            <a:r>
              <a:rPr lang="en-US" b="1" dirty="0"/>
              <a:t>Set up a discussion board </a:t>
            </a:r>
            <a:r>
              <a:rPr lang="en-US" dirty="0"/>
              <a:t>for students in </a:t>
            </a:r>
            <a:r>
              <a:rPr lang="en-US" dirty="0" err="1"/>
              <a:t>iLearn</a:t>
            </a:r>
            <a:r>
              <a:rPr lang="en-US" dirty="0"/>
              <a:t> Blackboard. Use specific, structured questions, and let students know expectations for their responses</a:t>
            </a:r>
          </a:p>
        </p:txBody>
      </p:sp>
    </p:spTree>
    <p:extLst>
      <p:ext uri="{BB962C8B-B14F-4D97-AF65-F5344CB8AC3E}">
        <p14:creationId xmlns:p14="http://schemas.microsoft.com/office/powerpoint/2010/main" val="2603058624"/>
      </p:ext>
    </p:extLst>
  </p:cSld>
  <p:clrMapOvr>
    <a:masterClrMapping/>
  </p:clrMapOvr>
</p:sld>
</file>

<file path=ppt/theme/theme1.xml><?xml version="1.0" encoding="utf-8"?>
<a:theme xmlns:a="http://schemas.openxmlformats.org/drawingml/2006/main" name="UCR GradSuccess">
  <a:themeElements>
    <a:clrScheme name="UCR Standard">
      <a:dk1>
        <a:sysClr val="windowText" lastClr="000000"/>
      </a:dk1>
      <a:lt1>
        <a:sysClr val="window" lastClr="FFFFFF"/>
      </a:lt1>
      <a:dk2>
        <a:srgbClr val="0F5494"/>
      </a:dk2>
      <a:lt2>
        <a:srgbClr val="EEA420"/>
      </a:lt2>
      <a:accent1>
        <a:srgbClr val="6A5B49"/>
      </a:accent1>
      <a:accent2>
        <a:srgbClr val="C3531F"/>
      </a:accent2>
      <a:accent3>
        <a:srgbClr val="5C731B"/>
      </a:accent3>
      <a:accent4>
        <a:srgbClr val="3A345F"/>
      </a:accent4>
      <a:accent5>
        <a:srgbClr val="02264D"/>
      </a:accent5>
      <a:accent6>
        <a:srgbClr val="AC8119"/>
      </a:accent6>
      <a:hlink>
        <a:srgbClr val="FFF0C6"/>
      </a:hlink>
      <a:folHlink>
        <a:srgbClr val="FFF0C6"/>
      </a:folHlink>
    </a:clrScheme>
    <a:fontScheme name="UCRTemplate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UCRTemplate4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UCRTemplate4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UCRTemplate4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UCRTemplate4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UCRTemplate4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UCRTemplate4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UCRTemplate4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UCRTemplate4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UCRTemplate4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GradSuccess PPT Template" id="{BC1FC4FC-A8F8-3946-8795-185AEF89A1DE}" vid="{E8291B34-5CF4-544F-8B0C-848439720A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1510</TotalTime>
  <Words>300</Words>
  <Application>Microsoft Macintosh PowerPoint</Application>
  <PresentationFormat>Widescreen</PresentationFormat>
  <Paragraphs>83</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ＭＳ Ｐゴシック</vt:lpstr>
      <vt:lpstr>Arial</vt:lpstr>
      <vt:lpstr>Calibri</vt:lpstr>
      <vt:lpstr>Wingdings</vt:lpstr>
      <vt:lpstr>UCR GradSuccess</vt:lpstr>
      <vt:lpstr>TAing Effectively During  Campus Disruption:</vt:lpstr>
      <vt:lpstr>Objectives</vt:lpstr>
      <vt:lpstr>Running Your Class Live with Zoom</vt:lpstr>
      <vt:lpstr>Running Your class Live with Zoom</vt:lpstr>
      <vt:lpstr>A Few Troubleshooting Tips:</vt:lpstr>
      <vt:lpstr>A Few Troubleshooting Tips:</vt:lpstr>
      <vt:lpstr>Accessibility Suggestions: </vt:lpstr>
      <vt:lpstr>Pre-Record Your Lectures</vt:lpstr>
      <vt:lpstr>Skip the Video Component</vt:lpstr>
      <vt:lpstr>Skip the Video Component</vt:lpstr>
      <vt:lpstr>Office Hours</vt:lpstr>
      <vt:lpstr>We are here to help</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41</cp:revision>
  <cp:lastPrinted>2020-03-12T21:28:38Z</cp:lastPrinted>
  <dcterms:created xsi:type="dcterms:W3CDTF">2019-09-12T22:16:56Z</dcterms:created>
  <dcterms:modified xsi:type="dcterms:W3CDTF">2020-03-12T21:48:16Z</dcterms:modified>
</cp:coreProperties>
</file>