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5"/>
  </p:notesMasterIdLst>
  <p:sldIdLst>
    <p:sldId id="256" r:id="rId2"/>
    <p:sldId id="266" r:id="rId3"/>
    <p:sldId id="260" r:id="rId4"/>
    <p:sldId id="264" r:id="rId5"/>
    <p:sldId id="258" r:id="rId6"/>
    <p:sldId id="259" r:id="rId7"/>
    <p:sldId id="261" r:id="rId8"/>
    <p:sldId id="262" r:id="rId9"/>
    <p:sldId id="263" r:id="rId10"/>
    <p:sldId id="265" r:id="rId11"/>
    <p:sldId id="267" r:id="rId12"/>
    <p:sldId id="268" r:id="rId13"/>
    <p:sldId id="269" r:id="rId14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D6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32"/>
    <p:restoredTop sz="74700"/>
  </p:normalViewPr>
  <p:slideViewPr>
    <p:cSldViewPr>
      <p:cViewPr varScale="1">
        <p:scale>
          <a:sx n="128" d="100"/>
          <a:sy n="128" d="100"/>
        </p:scale>
        <p:origin x="288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B45D9-8CD2-D042-AEB1-901132D5B059}" type="datetimeFigureOut">
              <a:rPr lang="en-US" smtClean="0"/>
              <a:t>3/12/20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D37FC-8CBF-E248-ADAE-D54BAE24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2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which may create greater feelings of community and lessen feelings of isolation</a:t>
            </a:r>
          </a:p>
          <a:p>
            <a:r>
              <a:rPr lang="en-US" sz="1200" dirty="0"/>
              <a:t>which may prevent miscommunication or misunderstanding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D37FC-8CBF-E248-ADAE-D54BAE2406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3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which may simultaneously make the learning experiences more accessible to different students and also make an archive of past materials accessible. 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since students will have more time to engage with and explore the course material.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without the social interaction between their peers and instructors.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D37FC-8CBF-E248-ADAE-D54BAE2406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92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D37FC-8CBF-E248-ADAE-D54BAE2406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1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3"/>
          <p:cNvSpPr>
            <a:spLocks noChangeShapeType="1"/>
          </p:cNvSpPr>
          <p:nvPr/>
        </p:nvSpPr>
        <p:spPr bwMode="auto">
          <a:xfrm>
            <a:off x="1143000" y="914400"/>
            <a:ext cx="0" cy="382905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95400" y="914400"/>
            <a:ext cx="7315200" cy="15430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571750"/>
            <a:ext cx="7315200" cy="1543050"/>
          </a:xfrm>
        </p:spPr>
        <p:txBody>
          <a:bodyPr/>
          <a:lstStyle>
            <a:lvl1pPr marL="0" indent="0">
              <a:buFont typeface="Wingdings" charset="0"/>
              <a:buNone/>
              <a:defRPr sz="3200">
                <a:solidFill>
                  <a:srgbClr val="2D6CC0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A6A781-DFE5-C041-97D9-C8123DC5D4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8006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 dirty="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pic>
        <p:nvPicPr>
          <p:cNvPr id="9" name="Picture 42" descr="big_logo_ttle">
            <a:extLst>
              <a:ext uri="{FF2B5EF4-FFF2-40B4-BE49-F238E27FC236}">
                <a16:creationId xmlns:a16="http://schemas.microsoft.com/office/drawing/2014/main" id="{2DDA5F3A-E9F9-4A45-9FEE-8EEC6BB961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81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529CB22-8319-EA4C-ABF4-403BB5E616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133"/>
            <a:ext cx="1752600" cy="75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51543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124200" y="4800600"/>
            <a:ext cx="21336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212116-BD21-F248-BE83-43E3617DD1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4800600"/>
            <a:ext cx="28956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4EF40B-C0CD-6441-92F1-86344A76FA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5638"/>
            <a:ext cx="1471337" cy="63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96816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451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45148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057400" y="4800600"/>
            <a:ext cx="21336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4641FF-3672-2A47-8988-A7C5F4855A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4400" y="4800600"/>
            <a:ext cx="28956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4800600"/>
            <a:ext cx="914400" cy="2286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5E5AFE8E-6CA8-6B49-BFD6-97EB78C66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AE3A94C-D1F7-AD47-8359-2AADA756DD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5638"/>
            <a:ext cx="1471337" cy="63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94464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124200" y="4792661"/>
            <a:ext cx="21336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4F6988-7F6B-024F-AE63-8428D9A42A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4792661"/>
            <a:ext cx="28956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A3D22C99-1F1E-B648-B201-82E6138822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024563"/>
            <a:ext cx="1922463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F8CDC784-EC3E-7B4E-833B-A0CBDB8AF9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176963"/>
            <a:ext cx="1922463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4" name="Content Placeholder 6">
            <a:extLst>
              <a:ext uri="{FF2B5EF4-FFF2-40B4-BE49-F238E27FC236}">
                <a16:creationId xmlns:a16="http://schemas.microsoft.com/office/drawing/2014/main" id="{D102FA2E-6E03-E940-9A4F-3DE4545020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5638"/>
            <a:ext cx="1471337" cy="63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5588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2113" y="4781550"/>
            <a:ext cx="2133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FD732-1950-9148-B6B9-0FC607D993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5599113" y="4781550"/>
            <a:ext cx="2895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C2D1BD-1266-4848-90BE-91B36B953F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133"/>
            <a:ext cx="1752600" cy="75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31490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57250"/>
            <a:ext cx="4038600" cy="3829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50"/>
            <a:ext cx="4038600" cy="3829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124200" y="4800600"/>
            <a:ext cx="21336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D6EC74-4528-D74E-A829-B587B6DF1F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4800600"/>
            <a:ext cx="28956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73518286-26D9-C34A-B58A-CE06272C83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5639"/>
            <a:ext cx="1471337" cy="63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9543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3124200" y="4756391"/>
            <a:ext cx="21336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392C84-0764-AE47-8980-00977A2DE5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91200" y="4756391"/>
            <a:ext cx="28956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33CC245-D3C2-9647-A5A8-F5ACC8628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898"/>
            <a:ext cx="1471337" cy="63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52145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3276600" y="4781550"/>
            <a:ext cx="21336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D7181B-B15F-FD4C-BBF1-E47CDD0952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43600" y="4781550"/>
            <a:ext cx="28956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C1800949-8AA8-D940-84DF-79F41DD943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" y="4505638"/>
            <a:ext cx="1471337" cy="63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15019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3276600" y="4781550"/>
            <a:ext cx="21336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644C34-1CCE-1145-A97B-6D432DA7D2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43600" y="4781550"/>
            <a:ext cx="28956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83907119-2F1D-7B43-9B69-268CB566D1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5638"/>
            <a:ext cx="1471337" cy="63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34085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124200" y="4755941"/>
            <a:ext cx="21336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2C68B2-22F7-9C48-9A9B-CC4142327E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4755941"/>
            <a:ext cx="28956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A1934008-49D8-C04D-82EF-98870FD36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5638"/>
            <a:ext cx="1471337" cy="63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81365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352800" y="4781550"/>
            <a:ext cx="21336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3C18B7-FEB4-854F-9158-2CC625E00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19800" y="4781550"/>
            <a:ext cx="2895600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9B982DD7-A8D4-8D43-AED6-68440F5ABD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5638"/>
            <a:ext cx="1471337" cy="63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55916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1" descr="small_logo_ins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6" y="0"/>
            <a:ext cx="1323975" cy="89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450"/>
            <a:ext cx="7467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57250"/>
            <a:ext cx="82296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8006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cs typeface="+mn-cs"/>
              </a:defRPr>
            </a:lvl1pPr>
          </a:lstStyle>
          <a:p>
            <a:pPr>
              <a:defRPr/>
            </a:pPr>
            <a:fld id="{8E3F2606-DE97-1C4C-8E25-3031CC462A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8006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1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F5494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F5494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F5494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F5494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F5494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Blip>
          <a:blip r:embed="rId14"/>
        </a:buBlip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Blip>
          <a:blip r:embed="rId15"/>
        </a:buBlip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Blip>
          <a:blip r:embed="rId16"/>
        </a:buBlip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Blip>
          <a:blip r:embed="rId15"/>
        </a:buBlip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angouts.google.com/" TargetMode="External"/><Relationship Id="rId2" Type="http://schemas.openxmlformats.org/officeDocument/2006/relationships/hyperlink" Target="https://drive.google.com/file/d/10DYSXl5oUm_KU0dLvndV38mtSZFlfwYC/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ducts.office.com/en-us/microsoft-teams/group-chat-software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office.com/en-us/article/record-a-slide-show-with-narration-and-slide-timings-0b9502c6-5f6c-40ae-b1e7-e47d8741161c" TargetMode="External"/><Relationship Id="rId3" Type="http://schemas.openxmlformats.org/officeDocument/2006/relationships/hyperlink" Target="https://docs.google.com/" TargetMode="External"/><Relationship Id="rId7" Type="http://schemas.openxmlformats.org/officeDocument/2006/relationships/hyperlink" Target="https://support.google.com/youtube/answer/57409?hl=en&amp;ref_topic=925743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embed/AYzPS28rg7E?rel=0&amp;autoplay=1&amp;cc_load_policy=1" TargetMode="External"/><Relationship Id="rId5" Type="http://schemas.openxmlformats.org/officeDocument/2006/relationships/hyperlink" Target="http://slides.google.com/" TargetMode="External"/><Relationship Id="rId4" Type="http://schemas.openxmlformats.org/officeDocument/2006/relationships/hyperlink" Target="http://sheets.google.com/" TargetMode="External"/><Relationship Id="rId9" Type="http://schemas.openxmlformats.org/officeDocument/2006/relationships/hyperlink" Target="https://support.apple.com/guide/quicktime-player/record-your-screen-qtp97b08e666/mac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keepteaching.ucr.edu/strategies#assess_student_learning_in_ilearn" TargetMode="External"/><Relationship Id="rId3" Type="http://schemas.openxmlformats.org/officeDocument/2006/relationships/hyperlink" Target="https://help.blackboard.com/Learn/Instructor/Tests_Pools_Surveys/Create_Tests_and_Surveys" TargetMode="External"/><Relationship Id="rId7" Type="http://schemas.openxmlformats.org/officeDocument/2006/relationships/hyperlink" Target="https://keepteaching.ucr.edu/strategies#foster_communication_and_collaboration_among_students_studentstudent" TargetMode="External"/><Relationship Id="rId2" Type="http://schemas.openxmlformats.org/officeDocument/2006/relationships/hyperlink" Target="https://help.blackboard.com/Learn/Instructor/Tests_Pools_Survey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i4H9eCNFgI" TargetMode="External"/><Relationship Id="rId5" Type="http://schemas.openxmlformats.org/officeDocument/2006/relationships/hyperlink" Target="https://www.youtube.com/watch?v=KwqdLE5RyGQ" TargetMode="External"/><Relationship Id="rId10" Type="http://schemas.openxmlformats.org/officeDocument/2006/relationships/hyperlink" Target="https://help.blackboard.com/Learn/Instructor/Tests_Pools_Surveys/Test_and_Survey_Options#exceptions" TargetMode="External"/><Relationship Id="rId4" Type="http://schemas.openxmlformats.org/officeDocument/2006/relationships/hyperlink" Target="https://help.blackboard.com/Learn/Instructor/Tests_Pools_Surveys/Test_and_Survey_Results" TargetMode="External"/><Relationship Id="rId9" Type="http://schemas.openxmlformats.org/officeDocument/2006/relationships/hyperlink" Target="https://help.blackboard.com/Learn/Instructor/Tests_Pools_Surveys/Edit_Tests_and_Question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adp@ucr.edu" TargetMode="External"/><Relationship Id="rId2" Type="http://schemas.openxmlformats.org/officeDocument/2006/relationships/hyperlink" Target="mailto:bearhelp@ucr.edu&#160;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amentor@ucr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ervicelink.ucr.edu/" TargetMode="External"/><Relationship Id="rId2" Type="http://schemas.openxmlformats.org/officeDocument/2006/relationships/hyperlink" Target="https://ucrsupport.service-now.com/ucr_portal?id=sc_cat_item&amp;sys_id=9cc6aefb0fadcb40138942bce1050ee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eepteaching.ucr.edu/" TargetMode="External"/><Relationship Id="rId5" Type="http://schemas.openxmlformats.org/officeDocument/2006/relationships/hyperlink" Target="https://tadp.ucr.edu/resources/teaching-continuity" TargetMode="External"/><Relationship Id="rId4" Type="http://schemas.openxmlformats.org/officeDocument/2006/relationships/hyperlink" Target="https://ucrsupport.service-now.com/ucr_portal/?id=sc_cat_item&amp;sys_id=d10c39ee0f348300138942bce1050e8b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blackboard.com/Learn/Instructor/Interact/Course_Groups/Create_Groups#create-a-group-set" TargetMode="External"/><Relationship Id="rId2" Type="http://schemas.openxmlformats.org/officeDocument/2006/relationships/hyperlink" Target="https://help.blackboard.com/Learn/Instructor/Interact/Course_Groups/Create_Groups#create-a-single-grou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4500" y="742950"/>
            <a:ext cx="6477000" cy="15430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err="1">
                <a:cs typeface="+mj-cs"/>
              </a:rPr>
              <a:t>TAing</a:t>
            </a:r>
            <a:r>
              <a:rPr lang="en-US" sz="3600" dirty="0">
                <a:cs typeface="+mj-cs"/>
              </a:rPr>
              <a:t> Effectively During Campus Disruption: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3500" y="2343150"/>
            <a:ext cx="7239000" cy="15430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cs typeface="+mn-cs"/>
              </a:rPr>
              <a:t>Know Your Options</a:t>
            </a:r>
          </a:p>
          <a:p>
            <a:pPr algn="ctr" eaLnBrk="1" hangingPunct="1">
              <a:defRPr/>
            </a:pPr>
            <a:r>
              <a:rPr lang="en-US" sz="2400" dirty="0">
                <a:cs typeface="+mn-cs"/>
              </a:rPr>
              <a:t>(A step-by-step guide to available resources)</a:t>
            </a:r>
          </a:p>
          <a:p>
            <a:pPr algn="ctr" eaLnBrk="1" hangingPunct="1">
              <a:defRPr/>
            </a:pPr>
            <a:endParaRPr lang="en-US" sz="2400" dirty="0">
              <a:cs typeface="+mn-cs"/>
            </a:endParaRPr>
          </a:p>
          <a:p>
            <a:pPr algn="ctr" eaLnBrk="1" hangingPunct="1"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Teaching Assistant Development Program (TADP)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March 12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th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693F8-8A92-DE4B-A550-3BED0F65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931"/>
            <a:ext cx="7467600" cy="571500"/>
          </a:xfrm>
        </p:spPr>
        <p:txBody>
          <a:bodyPr/>
          <a:lstStyle/>
          <a:p>
            <a:r>
              <a:rPr lang="en-US" sz="3200" dirty="0"/>
              <a:t>Running Your Classes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70209-D243-2746-B331-B3C9A31A9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55431"/>
            <a:ext cx="8534400" cy="3829050"/>
          </a:xfrm>
        </p:spPr>
        <p:txBody>
          <a:bodyPr/>
          <a:lstStyle/>
          <a:p>
            <a:r>
              <a:rPr lang="en-US" sz="2400" i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Synchronous Teaching: </a:t>
            </a:r>
          </a:p>
          <a:p>
            <a:pPr lvl="1"/>
            <a:r>
              <a:rPr lang="en-US" sz="2000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UCR Zoom Resources</a:t>
            </a:r>
            <a:r>
              <a:rPr lang="en-US" sz="2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- </a:t>
            </a:r>
            <a:r>
              <a:rPr lang="en-US" sz="2000" dirty="0"/>
              <a:t>short tutorials on scheduling a meeting, online discussion and office hours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Create Zoom meeting invite links and post them on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iLearn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(follow your discussion schedule)</a:t>
            </a:r>
          </a:p>
          <a:p>
            <a:pPr lvl="2"/>
            <a:r>
              <a:rPr lang="en-US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 screen share and chat features </a:t>
            </a:r>
            <a:endParaRPr lang="en-US" sz="2000" dirty="0"/>
          </a:p>
          <a:p>
            <a:pPr lvl="1"/>
            <a:r>
              <a:rPr lang="en-US" sz="2000" dirty="0"/>
              <a:t>Record sessions and post them on </a:t>
            </a:r>
            <a:r>
              <a:rPr lang="en-US" sz="2000" dirty="0" err="1"/>
              <a:t>iLearn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Alternative web conferencing tools include </a:t>
            </a:r>
            <a:r>
              <a:rPr lang="en-US" sz="20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u="sng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Hangouts</a:t>
            </a:r>
            <a:r>
              <a:rPr lang="en-US" sz="20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dirty="0"/>
              <a:t> and </a:t>
            </a:r>
            <a:r>
              <a:rPr lang="en-US" sz="2000" u="sng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Teams</a:t>
            </a:r>
            <a:r>
              <a:rPr lang="en-US" sz="2000" dirty="0"/>
              <a:t>, which is included with Office 365  </a:t>
            </a:r>
          </a:p>
          <a:p>
            <a:pPr lvl="1"/>
            <a:endParaRPr lang="en-US" sz="2000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marL="344487" lvl="1" indent="0">
              <a:buNone/>
            </a:pPr>
            <a:endParaRPr lang="en-US" sz="2000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lvl="1"/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F9637-5B61-B847-9FEC-CBB6E074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Running Your Classes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AE704-0E33-C942-B433-CE1606B4A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42950"/>
            <a:ext cx="8839200" cy="3829050"/>
          </a:xfrm>
        </p:spPr>
        <p:txBody>
          <a:bodyPr/>
          <a:lstStyle/>
          <a:p>
            <a:r>
              <a:rPr lang="en-US" sz="2400" i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Asynchronous Teaching:</a:t>
            </a:r>
          </a:p>
          <a:p>
            <a:pPr lvl="1"/>
            <a:r>
              <a:rPr lang="en-US" sz="2000" u="sng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Docs</a:t>
            </a:r>
            <a:r>
              <a:rPr lang="en-US" sz="2000" dirty="0"/>
              <a:t>, </a:t>
            </a:r>
            <a:r>
              <a:rPr lang="en-US" sz="2000" u="sng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Sheets</a:t>
            </a:r>
            <a:r>
              <a:rPr lang="en-US" sz="2000" dirty="0"/>
              <a:t>, and </a:t>
            </a:r>
            <a:r>
              <a:rPr lang="en-US" sz="2000" u="sng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Slides</a:t>
            </a:r>
            <a:r>
              <a:rPr lang="en-US" sz="2000" dirty="0"/>
              <a:t> (collaborative tools available to students) </a:t>
            </a:r>
          </a:p>
          <a:p>
            <a:pPr lvl="2"/>
            <a:r>
              <a:rPr lang="en-US" sz="1700" dirty="0"/>
              <a:t>can also be used in parallel to Zoom meetings to take questions/comments from the students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Pre-record lecture videos: </a:t>
            </a:r>
          </a:p>
          <a:p>
            <a:pPr lvl="2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Zoom</a:t>
            </a:r>
            <a:r>
              <a:rPr lang="en-US" sz="2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u="sng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Record a Meeting</a:t>
            </a:r>
            <a:r>
              <a:rPr lang="en-US" u="sng" dirty="0"/>
              <a:t>)</a:t>
            </a:r>
            <a:endParaRPr lang="en-US" sz="2000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lvl="2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YouTube (</a:t>
            </a:r>
            <a:r>
              <a:rPr lang="en-US" sz="2000" u="sng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Record &amp; upload a video</a:t>
            </a:r>
            <a:r>
              <a:rPr lang="en-US" sz="2000" u="sng" dirty="0"/>
              <a:t>)</a:t>
            </a:r>
            <a:endParaRPr lang="en-US" sz="2000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lvl="2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PowerPoint (</a:t>
            </a:r>
            <a:r>
              <a:rPr lang="en-US" sz="2000" u="sng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Record a slide show with narration and slide timings</a:t>
            </a:r>
            <a:r>
              <a:rPr lang="en-US" sz="2000" u="sng" dirty="0"/>
              <a:t>)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QuickTime (</a:t>
            </a:r>
            <a:r>
              <a:rPr lang="en-US" sz="2000" u="sng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Record your screen in QuickTime Player on Mac</a:t>
            </a:r>
            <a:r>
              <a:rPr lang="en-US" u="sng" dirty="0"/>
              <a:t>)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4487" lvl="1" indent="0">
              <a:buNone/>
            </a:pPr>
            <a:endParaRPr lang="en-US" sz="2400" i="1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61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61C83-C9E0-9949-BC58-72D7C2C8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Conducting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9688C-969C-044E-8677-FABB4AC9E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829050"/>
          </a:xfrm>
        </p:spPr>
        <p:txBody>
          <a:bodyPr/>
          <a:lstStyle/>
          <a:p>
            <a:r>
              <a:rPr lang="en-US" sz="2400" b="1" dirty="0" err="1"/>
              <a:t>iLearn</a:t>
            </a:r>
            <a:r>
              <a:rPr lang="en-US" sz="2400" b="1" dirty="0"/>
              <a:t> Tests and Quizzes</a:t>
            </a:r>
            <a:endParaRPr lang="en-US" sz="2400" dirty="0"/>
          </a:p>
          <a:p>
            <a:pPr lvl="1"/>
            <a:r>
              <a:rPr lang="en-US" sz="1600" u="sng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Tests, Surveys, and Pools</a:t>
            </a:r>
            <a:endParaRPr lang="en-US" sz="1600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sz="1600" u="sng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Creating Tests and Surveys</a:t>
            </a:r>
            <a:endParaRPr lang="en-US" sz="1600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sz="1600" u="sng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Reading Tests and Survey Results</a:t>
            </a:r>
            <a:endParaRPr lang="en-US" sz="1600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sz="1600" u="sng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Exporting and Importing Tests or Surveys</a:t>
            </a:r>
            <a:endParaRPr lang="en-US" sz="1600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sz="1600" u="sng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Uploading Test Questions from Microsoft Excel</a:t>
            </a:r>
            <a:endParaRPr lang="en-US" sz="1600" u="sng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sz="1600" u="sng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Foster Communication and Collaboration Among Students</a:t>
            </a:r>
            <a:endParaRPr lang="en-US" sz="1600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sz="1600" u="sng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Assess Student Learning in iLearn</a:t>
            </a:r>
            <a:endParaRPr lang="en-US" sz="1600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sz="1600" u="sng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Edit Tests and Questions</a:t>
            </a:r>
            <a:endParaRPr lang="en-US" sz="1600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sz="1600" u="sng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iLearn Test Availability Exceptions</a:t>
            </a:r>
            <a:endParaRPr lang="en-US" sz="1600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en-US" sz="1600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0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F9CD6-5FCC-D049-8086-E299B0809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Finally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4EC55-A739-1848-86E0-8E90284F9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742950"/>
            <a:ext cx="8763000" cy="3829050"/>
          </a:xfrm>
        </p:spPr>
        <p:txBody>
          <a:bodyPr/>
          <a:lstStyle/>
          <a:p>
            <a:r>
              <a:rPr lang="en-US" sz="2400" dirty="0"/>
              <a:t>Explain — as clearly as you can and in a variety of places — what students can expect about the course in the next few weeks</a:t>
            </a:r>
          </a:p>
          <a:p>
            <a:r>
              <a:rPr lang="en-US" sz="2400" dirty="0"/>
              <a:t>Be sure to cover what it is that students are responsible for doing, how they can find the things they need to meet those responsibilities</a:t>
            </a:r>
          </a:p>
          <a:p>
            <a:r>
              <a:rPr lang="en-US" sz="2400" dirty="0"/>
              <a:t>Support: </a:t>
            </a:r>
          </a:p>
          <a:p>
            <a:pPr lvl="1"/>
            <a:r>
              <a:rPr lang="en-US" sz="2000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bearhelp@ucr.edu</a:t>
            </a:r>
            <a:r>
              <a:rPr lang="en-US" sz="2000" dirty="0">
                <a:solidFill>
                  <a:srgbClr val="FFF0C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US" sz="2000" dirty="0"/>
              <a:t>(for </a:t>
            </a:r>
            <a:r>
              <a:rPr lang="en-US" sz="2000" dirty="0" err="1"/>
              <a:t>iLearn</a:t>
            </a:r>
            <a:r>
              <a:rPr lang="en-US" sz="2000" dirty="0"/>
              <a:t> troubleshooting)</a:t>
            </a:r>
          </a:p>
          <a:p>
            <a:pPr lvl="1"/>
            <a:r>
              <a:rPr lang="en-US" sz="2000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tadp@ucr.edu</a:t>
            </a:r>
            <a:r>
              <a:rPr lang="en-US" sz="2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/>
              <a:t>(TADP Coordinator)</a:t>
            </a:r>
          </a:p>
          <a:p>
            <a:pPr lvl="1"/>
            <a:r>
              <a:rPr lang="en-US" sz="2000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tamentor@ucr.edu</a:t>
            </a:r>
            <a:r>
              <a:rPr lang="en-US" sz="2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/>
              <a:t>(TADP Lead Consultant)</a:t>
            </a:r>
          </a:p>
          <a:p>
            <a:pPr marL="344487" lvl="1" indent="0">
              <a:buNone/>
            </a:pPr>
            <a:endParaRPr lang="en-US" sz="16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8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1A35B-EE8E-9D4F-9BC3-6239A8D73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0D1C8-6BFD-1740-A066-FEEBAFABB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829050"/>
          </a:xfrm>
        </p:spPr>
        <p:txBody>
          <a:bodyPr/>
          <a:lstStyle/>
          <a:p>
            <a:r>
              <a:rPr lang="en-US" sz="2400" dirty="0"/>
              <a:t>Learn about resources </a:t>
            </a:r>
          </a:p>
          <a:p>
            <a:pPr lvl="1"/>
            <a:r>
              <a:rPr lang="en-US" sz="2400" dirty="0"/>
              <a:t>To ensure smooth conduct of Winter ’20 finals</a:t>
            </a:r>
          </a:p>
          <a:p>
            <a:pPr lvl="1"/>
            <a:r>
              <a:rPr lang="en-US" sz="2400" dirty="0"/>
              <a:t>To prepare for Spring ’20 online teaching</a:t>
            </a:r>
          </a:p>
          <a:p>
            <a:pPr lvl="1"/>
            <a:r>
              <a:rPr lang="en-US" sz="2400" dirty="0"/>
              <a:t>To run your classes/office hours online </a:t>
            </a:r>
          </a:p>
          <a:p>
            <a:pPr lvl="1"/>
            <a:r>
              <a:rPr lang="en-US" sz="2400" dirty="0"/>
              <a:t>To conduct assessments</a:t>
            </a:r>
          </a:p>
          <a:p>
            <a:r>
              <a:rPr lang="en-US" sz="2400" dirty="0"/>
              <a:t>Recommendations/suggestions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96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16A4B-BEF5-5042-831D-ADD585F28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Winter Finals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652D6-2D56-134A-B3A7-8A7CEC417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If you are proctoring a final exam online (or teaching a class in Spring quarter) you must submit a request for a Zoom Pro account through the </a:t>
            </a:r>
            <a:r>
              <a:rPr lang="en-US" sz="2400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 link</a:t>
            </a:r>
            <a:r>
              <a:rPr lang="en-US" sz="24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/>
              <a:t>ASAP.</a:t>
            </a:r>
          </a:p>
          <a:p>
            <a:r>
              <a:rPr lang="en-US" sz="2400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servicelink.ucr.edu</a:t>
            </a:r>
            <a:r>
              <a:rPr lang="en-US" sz="24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</a:p>
          <a:p>
            <a:pPr lvl="1"/>
            <a:r>
              <a:rPr lang="en-US" sz="2000" dirty="0"/>
              <a:t>To submit a request for a Zoom Pro account</a:t>
            </a:r>
          </a:p>
          <a:p>
            <a:pPr lvl="1"/>
            <a:r>
              <a:rPr lang="en-US" sz="2000" dirty="0"/>
              <a:t>To </a:t>
            </a:r>
            <a:r>
              <a:rPr lang="en-US" sz="2000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submit</a:t>
            </a:r>
            <a:r>
              <a:rPr lang="en-US" sz="2000" dirty="0"/>
              <a:t> support ticket</a:t>
            </a:r>
          </a:p>
          <a:p>
            <a:pPr lvl="1"/>
            <a:r>
              <a:rPr lang="en-US" sz="2000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https://tadp.ucr.edu/resources/teaching-continuity</a:t>
            </a:r>
            <a:endParaRPr lang="en-US" sz="2000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r>
              <a:rPr lang="en-US" sz="2400" dirty="0"/>
              <a:t>Further assistance?</a:t>
            </a:r>
          </a:p>
          <a:p>
            <a:pPr lvl="1"/>
            <a:r>
              <a:rPr lang="en-US" sz="2000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keepteaching.ucr.edu</a:t>
            </a:r>
            <a:r>
              <a:rPr lang="en-US" sz="2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&gt; Strategies +Tools</a:t>
            </a:r>
          </a:p>
          <a:p>
            <a:pPr lvl="1"/>
            <a:r>
              <a:rPr lang="en-US" sz="2000" dirty="0"/>
              <a:t>All the information necessary to set up final exams on </a:t>
            </a:r>
            <a:r>
              <a:rPr lang="en-US" sz="2000" dirty="0" err="1"/>
              <a:t>iLearn</a:t>
            </a:r>
            <a:endParaRPr lang="en-US" sz="2000" dirty="0"/>
          </a:p>
          <a:p>
            <a:endParaRPr lang="en-US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28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87875-DB16-EC43-8586-417B555C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Winter Finals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46FE70-E797-8A4A-A269-B90969419ED0}"/>
              </a:ext>
            </a:extLst>
          </p:cNvPr>
          <p:cNvSpPr txBox="1"/>
          <p:nvPr/>
        </p:nvSpPr>
        <p:spPr>
          <a:xfrm>
            <a:off x="1752600" y="470535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Guide your course instructor to these resources if needed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4D9A52-9AE1-7241-AEEA-72A9F8659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" y="819150"/>
            <a:ext cx="5576626" cy="3410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57452B-6047-B647-9DB2-5E414F7472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67" t="10001" r="17500" b="17764"/>
          <a:stretch/>
        </p:blipFill>
        <p:spPr>
          <a:xfrm>
            <a:off x="4022877" y="1657350"/>
            <a:ext cx="4711121" cy="270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3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D1125-E56D-6C46-8FFF-93BE4391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88" y="666750"/>
            <a:ext cx="7467600" cy="571500"/>
          </a:xfrm>
        </p:spPr>
        <p:txBody>
          <a:bodyPr/>
          <a:lstStyle/>
          <a:p>
            <a:r>
              <a:rPr lang="en-US" sz="3200" dirty="0"/>
              <a:t>Preparation for Spring 2020:</a:t>
            </a:r>
            <a:br>
              <a:rPr lang="en-US" sz="3200" dirty="0"/>
            </a:br>
            <a:r>
              <a:rPr lang="en-US" sz="3200" dirty="0"/>
              <a:t>Things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75135-977C-5E4A-9B1E-028BD422F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847" y="1314450"/>
            <a:ext cx="8382000" cy="3829050"/>
          </a:xfrm>
        </p:spPr>
        <p:txBody>
          <a:bodyPr/>
          <a:lstStyle/>
          <a:p>
            <a:r>
              <a:rPr lang="en-US" sz="2400" dirty="0"/>
              <a:t>Class size</a:t>
            </a:r>
          </a:p>
          <a:p>
            <a:r>
              <a:rPr lang="en-US" sz="2400" dirty="0"/>
              <a:t>Technology access your students will have</a:t>
            </a:r>
          </a:p>
          <a:p>
            <a:r>
              <a:rPr lang="en-US" sz="2400" dirty="0"/>
              <a:t>Your own experience with technology </a:t>
            </a:r>
          </a:p>
          <a:p>
            <a:r>
              <a:rPr lang="en-US" sz="2400" dirty="0"/>
              <a:t>Course content</a:t>
            </a:r>
          </a:p>
          <a:p>
            <a:r>
              <a:rPr lang="en-US" sz="2400" dirty="0"/>
              <a:t>Grading structure of the course and policy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i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Good news: You already have some of these information!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2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AB17-A6F5-7342-8A4F-B9AC3AFD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Options to Facilitate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AE58E-B93F-2745-BDFD-2DBAF9893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57250"/>
            <a:ext cx="8458200" cy="3829050"/>
          </a:xfrm>
        </p:spPr>
        <p:txBody>
          <a:bodyPr/>
          <a:lstStyle/>
          <a:p>
            <a:r>
              <a:rPr lang="en-US" sz="2400" dirty="0"/>
              <a:t>There are two options</a:t>
            </a:r>
          </a:p>
          <a:p>
            <a:pPr lvl="1"/>
            <a:r>
              <a:rPr lang="en-US" sz="2400" i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Synchronous:</a:t>
            </a:r>
            <a:r>
              <a:rPr lang="en-US" sz="2400" dirty="0"/>
              <a:t> instructors and students gather at the same time and interact in “real time” or “near-real time”</a:t>
            </a:r>
          </a:p>
          <a:p>
            <a:pPr marL="344487" lvl="1" indent="0">
              <a:buNone/>
            </a:pPr>
            <a:r>
              <a:rPr lang="en-US" sz="2400" dirty="0"/>
              <a:t> </a:t>
            </a:r>
          </a:p>
          <a:p>
            <a:pPr lvl="1"/>
            <a:r>
              <a:rPr lang="en-US" sz="2400" i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Asynchronous: </a:t>
            </a:r>
            <a:r>
              <a:rPr lang="en-US" sz="2400" dirty="0"/>
              <a:t>instructors prepare course materials for students in advance of students’ access. Students may access the course materials at a time of their choosing</a:t>
            </a:r>
          </a:p>
          <a:p>
            <a:pPr lvl="1"/>
            <a:endParaRPr lang="en-US" sz="2400" i="1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5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65C40-1834-804D-AF1B-17CC16067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Synchronous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3FB40-3EA9-0945-A79F-B5FFCCAB6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Advantages of Synchronous Teaching</a:t>
            </a:r>
            <a:endParaRPr lang="en-US" sz="2000" dirty="0"/>
          </a:p>
          <a:p>
            <a:pPr lvl="1"/>
            <a:r>
              <a:rPr lang="en-US" sz="2000" dirty="0"/>
              <a:t>Immediate personal engagement between students and instructors</a:t>
            </a:r>
          </a:p>
          <a:p>
            <a:pPr lvl="1"/>
            <a:r>
              <a:rPr lang="en-US" sz="2000" dirty="0"/>
              <a:t>More responsive exchanges between students and instructors</a:t>
            </a:r>
          </a:p>
          <a:p>
            <a:pPr lvl="1"/>
            <a:endParaRPr lang="en-US" sz="2000" dirty="0"/>
          </a:p>
          <a:p>
            <a:r>
              <a:rPr lang="en-US" sz="2000" b="1" dirty="0"/>
              <a:t>Disadvantages of Synchronous Teaching</a:t>
            </a:r>
            <a:endParaRPr lang="en-US" sz="2000" dirty="0"/>
          </a:p>
          <a:p>
            <a:pPr lvl="1"/>
            <a:r>
              <a:rPr lang="en-US" sz="2000" dirty="0"/>
              <a:t>More challenging to schedule shared times for all students and instructors- </a:t>
            </a:r>
            <a:r>
              <a:rPr lang="en-US" sz="2000" i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you have your Spring sessions already scheduled</a:t>
            </a:r>
          </a:p>
          <a:p>
            <a:pPr lvl="1"/>
            <a:r>
              <a:rPr lang="en-US" sz="2000" dirty="0"/>
              <a:t>Some students may face technical challenges or difficulties if they do not have fast or powerful Wi-Fi networks accessible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244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6E082-8F1E-504B-B43B-90F7087A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Asynchronous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714C6-8986-A042-A0D1-F834EF647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42950"/>
            <a:ext cx="8229600" cy="3829050"/>
          </a:xfrm>
        </p:spPr>
        <p:txBody>
          <a:bodyPr/>
          <a:lstStyle/>
          <a:p>
            <a:r>
              <a:rPr lang="en-US" sz="2000" b="1" dirty="0"/>
              <a:t>Advantages of Asynchronous Teaching</a:t>
            </a:r>
            <a:endParaRPr lang="en-US" sz="2000" dirty="0"/>
          </a:p>
          <a:p>
            <a:pPr lvl="1"/>
            <a:r>
              <a:rPr lang="en-US" sz="2000" dirty="0"/>
              <a:t>Higher levels of temporal flexibility</a:t>
            </a:r>
          </a:p>
          <a:p>
            <a:pPr lvl="1"/>
            <a:r>
              <a:rPr lang="en-US" sz="2000" dirty="0"/>
              <a:t>Increased cognitive engagement </a:t>
            </a:r>
          </a:p>
          <a:p>
            <a:pPr lvl="1"/>
            <a:endParaRPr lang="en-US" sz="2000" dirty="0"/>
          </a:p>
          <a:p>
            <a:r>
              <a:rPr lang="en-US" sz="2000" b="1" dirty="0"/>
              <a:t>Disadvantages of Asynchronous Teaching</a:t>
            </a:r>
            <a:endParaRPr lang="en-US" sz="2000" dirty="0"/>
          </a:p>
          <a:p>
            <a:pPr lvl="1"/>
            <a:r>
              <a:rPr lang="en-US" sz="2000" dirty="0"/>
              <a:t>Students may feel less satisfied </a:t>
            </a:r>
          </a:p>
          <a:p>
            <a:pPr lvl="1"/>
            <a:r>
              <a:rPr lang="en-US" sz="2000" dirty="0"/>
              <a:t>Course material may be misunderstood or have the potential to be misinterpreted without the real-time interaction</a:t>
            </a:r>
          </a:p>
          <a:p>
            <a:pPr lvl="1"/>
            <a:endParaRPr lang="en-US" sz="2000" dirty="0"/>
          </a:p>
          <a:p>
            <a:pPr marL="344487" lvl="1" indent="0">
              <a:buNone/>
            </a:pPr>
            <a:r>
              <a:rPr lang="en-US" sz="2400" i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Good news: There are several tools and technologies available to accomplish both </a:t>
            </a:r>
            <a:endParaRPr lang="en-US" sz="2400" i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94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E93A-F882-6843-86AC-082155178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9550"/>
            <a:ext cx="8534400" cy="571500"/>
          </a:xfrm>
        </p:spPr>
        <p:txBody>
          <a:bodyPr/>
          <a:lstStyle/>
          <a:p>
            <a:r>
              <a:rPr lang="en-US" sz="2800" dirty="0"/>
              <a:t>Preparation for Spring ’20 Online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AFA78-05C8-C840-BEFC-3B2F41D4D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666750"/>
            <a:ext cx="8305800" cy="38290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Talk to your course instructor(s)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Post your syllabus and required materials on </a:t>
            </a:r>
            <a:r>
              <a:rPr lang="en-US" sz="2000" dirty="0" err="1"/>
              <a:t>iLearn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Make announcements about remote continuity plans on </a:t>
            </a:r>
            <a:r>
              <a:rPr lang="en-US" sz="2000" dirty="0" err="1"/>
              <a:t>iLearn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Consider what do you normally use your in-class time for</a:t>
            </a:r>
          </a:p>
          <a:p>
            <a:r>
              <a:rPr lang="en-US" sz="2000" dirty="0"/>
              <a:t>Go over your course assignments for the coming weeks and think about how you will give feedback on students’ progress</a:t>
            </a:r>
          </a:p>
          <a:p>
            <a:endParaRPr lang="en-US" sz="2000" dirty="0"/>
          </a:p>
          <a:p>
            <a:r>
              <a:rPr lang="en-US" sz="2000" dirty="0"/>
              <a:t>If you need to form student groups: Use </a:t>
            </a:r>
            <a:r>
              <a:rPr lang="en-US" sz="2000" dirty="0" err="1"/>
              <a:t>iLearn</a:t>
            </a:r>
            <a:r>
              <a:rPr lang="en-US" sz="2000" dirty="0"/>
              <a:t> (</a:t>
            </a:r>
            <a:r>
              <a:rPr lang="en-US" sz="2000" u="sng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Creating a single group</a:t>
            </a:r>
            <a:r>
              <a:rPr lang="en-US" sz="2000" dirty="0"/>
              <a:t>, </a:t>
            </a:r>
            <a:r>
              <a:rPr lang="en-US" sz="2000" u="sng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Creating group sets</a:t>
            </a:r>
            <a:r>
              <a:rPr lang="en-US" sz="2000" u="sng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/>
              <a:t>(for concurrent kinds of groups within a course, i.e., "Research Paper" group set, "Final Project" group set)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0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CR GradSuccess">
  <a:themeElements>
    <a:clrScheme name="UCR Standard">
      <a:dk1>
        <a:sysClr val="windowText" lastClr="000000"/>
      </a:dk1>
      <a:lt1>
        <a:sysClr val="window" lastClr="FFFFFF"/>
      </a:lt1>
      <a:dk2>
        <a:srgbClr val="0F5494"/>
      </a:dk2>
      <a:lt2>
        <a:srgbClr val="EEA420"/>
      </a:lt2>
      <a:accent1>
        <a:srgbClr val="6A5B49"/>
      </a:accent1>
      <a:accent2>
        <a:srgbClr val="C3531F"/>
      </a:accent2>
      <a:accent3>
        <a:srgbClr val="5C731B"/>
      </a:accent3>
      <a:accent4>
        <a:srgbClr val="3A345F"/>
      </a:accent4>
      <a:accent5>
        <a:srgbClr val="02264D"/>
      </a:accent5>
      <a:accent6>
        <a:srgbClr val="AC8119"/>
      </a:accent6>
      <a:hlink>
        <a:srgbClr val="FFF0C6"/>
      </a:hlink>
      <a:folHlink>
        <a:srgbClr val="FFF0C6"/>
      </a:folHlink>
    </a:clrScheme>
    <a:fontScheme name="UCRTemplate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UCRTemplate4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4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BD323407-78D4-A448-BB61-AFFB84891E6E}" vid="{31F6C58F-DF4F-804A-B857-CA7A8E7D12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UCR GradSuccess</Template>
  <TotalTime>1423</TotalTime>
  <Words>671</Words>
  <Application>Microsoft Macintosh PowerPoint</Application>
  <PresentationFormat>On-screen Show (16:9)</PresentationFormat>
  <Paragraphs>114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Wingdings</vt:lpstr>
      <vt:lpstr>UCR GradSuccess</vt:lpstr>
      <vt:lpstr>TAing Effectively During Campus Disruption:</vt:lpstr>
      <vt:lpstr>Objectives</vt:lpstr>
      <vt:lpstr>Winter Finals 2020</vt:lpstr>
      <vt:lpstr>Winter Finals 2020</vt:lpstr>
      <vt:lpstr>Preparation for Spring 2020: Things to Consider</vt:lpstr>
      <vt:lpstr>Options to Facilitate Instruction</vt:lpstr>
      <vt:lpstr>Synchronous Teaching</vt:lpstr>
      <vt:lpstr>Asynchronous Teaching</vt:lpstr>
      <vt:lpstr>Preparation for Spring ’20 Online Teaching</vt:lpstr>
      <vt:lpstr>Running Your Classes Online</vt:lpstr>
      <vt:lpstr>Running Your Classes Online</vt:lpstr>
      <vt:lpstr>Conducting Assessments</vt:lpstr>
      <vt:lpstr>Finally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26</cp:revision>
  <cp:lastPrinted>2020-03-12T19:40:20Z</cp:lastPrinted>
  <dcterms:created xsi:type="dcterms:W3CDTF">2020-03-11T21:24:00Z</dcterms:created>
  <dcterms:modified xsi:type="dcterms:W3CDTF">2020-03-12T21:49:18Z</dcterms:modified>
</cp:coreProperties>
</file>